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3"/>
  </p:notesMasterIdLst>
  <p:sldIdLst>
    <p:sldId id="256" r:id="rId2"/>
    <p:sldId id="806" r:id="rId3"/>
    <p:sldId id="795" r:id="rId4"/>
    <p:sldId id="544" r:id="rId5"/>
    <p:sldId id="810" r:id="rId6"/>
    <p:sldId id="807" r:id="rId7"/>
    <p:sldId id="811" r:id="rId8"/>
    <p:sldId id="808" r:id="rId9"/>
    <p:sldId id="812" r:id="rId10"/>
    <p:sldId id="814" r:id="rId11"/>
    <p:sldId id="816" r:id="rId12"/>
    <p:sldId id="815" r:id="rId13"/>
    <p:sldId id="819" r:id="rId14"/>
    <p:sldId id="821" r:id="rId15"/>
    <p:sldId id="822" r:id="rId16"/>
    <p:sldId id="823" r:id="rId17"/>
    <p:sldId id="832" r:id="rId18"/>
    <p:sldId id="833" r:id="rId19"/>
    <p:sldId id="834" r:id="rId20"/>
    <p:sldId id="836" r:id="rId21"/>
    <p:sldId id="837" r:id="rId22"/>
    <p:sldId id="838" r:id="rId23"/>
    <p:sldId id="839" r:id="rId24"/>
    <p:sldId id="841" r:id="rId25"/>
    <p:sldId id="840" r:id="rId26"/>
    <p:sldId id="842" r:id="rId27"/>
    <p:sldId id="843" r:id="rId28"/>
    <p:sldId id="844" r:id="rId29"/>
    <p:sldId id="845" r:id="rId30"/>
    <p:sldId id="846" r:id="rId31"/>
    <p:sldId id="847" r:id="rId32"/>
    <p:sldId id="848" r:id="rId33"/>
    <p:sldId id="849" r:id="rId34"/>
    <p:sldId id="850" r:id="rId35"/>
    <p:sldId id="851" r:id="rId36"/>
    <p:sldId id="852" r:id="rId37"/>
    <p:sldId id="853" r:id="rId38"/>
    <p:sldId id="854" r:id="rId39"/>
    <p:sldId id="855" r:id="rId40"/>
    <p:sldId id="538" r:id="rId41"/>
    <p:sldId id="835" r:id="rId42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04" autoAdjust="0"/>
    <p:restoredTop sz="94660"/>
  </p:normalViewPr>
  <p:slideViewPr>
    <p:cSldViewPr snapToGrid="0">
      <p:cViewPr varScale="1">
        <p:scale>
          <a:sx n="79" d="100"/>
          <a:sy n="79" d="100"/>
        </p:scale>
        <p:origin x="84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1BB8CE-1FBD-423E-A639-720AE858BEA2}" type="datetimeFigureOut">
              <a:rPr lang="en-GB" smtClean="0"/>
              <a:t>25/03/2024</a:t>
            </a:fld>
            <a:endParaRPr lang="en-GB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GB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B64000-E09D-431B-8B28-44DF8540A6DA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30719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B64000-E09D-431B-8B28-44DF8540A6DA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70404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B64000-E09D-431B-8B28-44DF8540A6DA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18911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B64000-E09D-431B-8B28-44DF8540A6DA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10027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B64000-E09D-431B-8B28-44DF8540A6DA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50831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B64000-E09D-431B-8B28-44DF8540A6DA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63742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B64000-E09D-431B-8B28-44DF8540A6DA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43076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B64000-E09D-431B-8B28-44DF8540A6DA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78518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B64000-E09D-431B-8B28-44DF8540A6DA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09930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B64000-E09D-431B-8B28-44DF8540A6DA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35643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B64000-E09D-431B-8B28-44DF8540A6DA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198934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B64000-E09D-431B-8B28-44DF8540A6DA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55292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B64000-E09D-431B-8B28-44DF8540A6DA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806637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B64000-E09D-431B-8B28-44DF8540A6DA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2460366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B64000-E09D-431B-8B28-44DF8540A6DA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915841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B64000-E09D-431B-8B28-44DF8540A6DA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631054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B64000-E09D-431B-8B28-44DF8540A6DA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989166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B64000-E09D-431B-8B28-44DF8540A6DA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777596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B64000-E09D-431B-8B28-44DF8540A6DA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663186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B64000-E09D-431B-8B28-44DF8540A6DA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787969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B64000-E09D-431B-8B28-44DF8540A6DA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804507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B64000-E09D-431B-8B28-44DF8540A6DA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337570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B64000-E09D-431B-8B28-44DF8540A6DA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574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B64000-E09D-431B-8B28-44DF8540A6DA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51157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B64000-E09D-431B-8B28-44DF8540A6DA}" type="slidenum">
              <a:rPr lang="en-GB" smtClean="0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51818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B64000-E09D-431B-8B28-44DF8540A6DA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98962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B64000-E09D-431B-8B28-44DF8540A6DA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19915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B64000-E09D-431B-8B28-44DF8540A6DA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86322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B64000-E09D-431B-8B28-44DF8540A6DA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307907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B64000-E09D-431B-8B28-44DF8540A6DA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03014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B64000-E09D-431B-8B28-44DF8540A6DA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27837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B9BCA56-E5BD-4442-3E31-F37744F501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PT"/>
              <a:t>Clique para editar o estilo de título do Modelo Global</a:t>
            </a:r>
            <a:endParaRPr lang="en-GB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D2F13BE-481A-C3EF-5740-2608BDD4E8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PT"/>
              <a:t>Clique para editar o estilo de subtítulo do Modelo Global</a:t>
            </a:r>
            <a:endParaRPr lang="en-GB"/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D7E3D182-9525-602C-D787-1ABD1F5891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A6AED7-94E9-4B11-82C2-99FC6B161FBC}" type="datetimeFigureOut">
              <a:rPr lang="en-GB" smtClean="0"/>
              <a:t>25/03/2024</a:t>
            </a:fld>
            <a:endParaRPr lang="en-GB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865D15A9-8042-1971-7E5D-42E926ECFE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41925845-547F-2564-9DE2-BEFADCB9E8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6089D-90A1-4BC6-A9FB-C6644F08AAD3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291420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940E256-DCB4-7C9F-E88C-D0F34CD46D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GB"/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5F636C42-0FBF-D4A9-F9F2-F2C9B1E4DE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GB"/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35DF1B14-C5CF-321C-AE27-F0F30C95EE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A6AED7-94E9-4B11-82C2-99FC6B161FBC}" type="datetimeFigureOut">
              <a:rPr lang="en-GB" smtClean="0"/>
              <a:t>25/03/2024</a:t>
            </a:fld>
            <a:endParaRPr lang="en-GB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5CFA5B82-4E23-8A48-AFDB-3EA92453AD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F1EE6A4C-B071-4AFF-BF8B-6A267636F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6089D-90A1-4BC6-A9FB-C6644F08AAD3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61224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7F4F80D8-315C-0545-B95C-4EE475FBB0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PT"/>
              <a:t>Clique para editar o estilo de título do Modelo Global</a:t>
            </a:r>
            <a:endParaRPr lang="en-GB"/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02024AEA-2D7D-7FAC-860B-53DFDFFDC5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GB"/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E73805A4-5A53-BECA-60A3-EB3D8929CE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A6AED7-94E9-4B11-82C2-99FC6B161FBC}" type="datetimeFigureOut">
              <a:rPr lang="en-GB" smtClean="0"/>
              <a:t>25/03/2024</a:t>
            </a:fld>
            <a:endParaRPr lang="en-GB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D9D2C37A-8805-C717-0041-A4D2256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A0C8A22C-86F1-518F-975A-5CE924B2E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6089D-90A1-4BC6-A9FB-C6644F08AAD3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73563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211E6B-B981-6FEE-58F4-C987631B2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GB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2DF3B692-8845-7C29-4D41-9513A49F12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GB"/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6C6BA164-7D6E-3994-6F29-9E2AAC3DD4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A6AED7-94E9-4B11-82C2-99FC6B161FBC}" type="datetimeFigureOut">
              <a:rPr lang="en-GB" smtClean="0"/>
              <a:t>25/03/2024</a:t>
            </a:fld>
            <a:endParaRPr lang="en-GB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AA733E5D-4BC5-DABB-CD36-4B84500DD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2F987ED8-6490-5E2D-B05E-9DD7CBF060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6089D-90A1-4BC6-A9FB-C6644F08AAD3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2923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8D2D72A-27E0-99B8-6AE1-DAE38C1CC6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PT"/>
              <a:t>Clique para editar o estilo de título do Modelo Global</a:t>
            </a:r>
            <a:endParaRPr lang="en-GB"/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BC6D1122-49AA-DC26-8362-1FEE339429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DD3800CD-F99E-1005-179A-7737C971C0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A6AED7-94E9-4B11-82C2-99FC6B161FBC}" type="datetimeFigureOut">
              <a:rPr lang="en-GB" smtClean="0"/>
              <a:t>25/03/2024</a:t>
            </a:fld>
            <a:endParaRPr lang="en-GB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4295132D-F4E1-95F9-065F-A2C90B2B70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ECD8EC45-E85F-915E-E496-3430C2A780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6089D-90A1-4BC6-A9FB-C6644F08AAD3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14341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CF3E1C-CED8-E230-B15B-9F28A9B7F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GB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A96F8048-5505-3E3C-221E-EE22F92433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GB"/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CFB291C5-F3B0-87B2-8905-4D7937A3D1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GB"/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E55FEAA0-A58F-F418-B029-9BAB786CD2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A6AED7-94E9-4B11-82C2-99FC6B161FBC}" type="datetimeFigureOut">
              <a:rPr lang="en-GB" smtClean="0"/>
              <a:t>25/03/2024</a:t>
            </a:fld>
            <a:endParaRPr lang="en-GB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9E70D2C0-344C-3C01-55CD-BE41721D06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13FB6CD5-EBA3-12C5-7403-2D89DF548B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6089D-90A1-4BC6-A9FB-C6644F08AAD3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07880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8CC66A-EE98-7A1D-4F5F-06088DABC0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  <a:endParaRPr lang="en-GB"/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86C20916-0469-F4FA-3D2F-82A5838395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2790FCCD-22C8-EDB9-67D4-7A719CCA34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GB"/>
          </a:p>
        </p:txBody>
      </p:sp>
      <p:sp>
        <p:nvSpPr>
          <p:cNvPr id="5" name="Marcador de Posição do Texto 4">
            <a:extLst>
              <a:ext uri="{FF2B5EF4-FFF2-40B4-BE49-F238E27FC236}">
                <a16:creationId xmlns:a16="http://schemas.microsoft.com/office/drawing/2014/main" id="{777E5FAD-C596-34A4-EC37-09036CD0CD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6" name="Marcador de Posição de Conteúdo 5">
            <a:extLst>
              <a:ext uri="{FF2B5EF4-FFF2-40B4-BE49-F238E27FC236}">
                <a16:creationId xmlns:a16="http://schemas.microsoft.com/office/drawing/2014/main" id="{1A6CB16B-EEC5-3D60-C6AB-F0DCFAC286F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GB"/>
          </a:p>
        </p:txBody>
      </p:sp>
      <p:sp>
        <p:nvSpPr>
          <p:cNvPr id="7" name="Marcador de Posição da Data 6">
            <a:extLst>
              <a:ext uri="{FF2B5EF4-FFF2-40B4-BE49-F238E27FC236}">
                <a16:creationId xmlns:a16="http://schemas.microsoft.com/office/drawing/2014/main" id="{6E1F8581-3300-A37F-B368-313DEA858C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A6AED7-94E9-4B11-82C2-99FC6B161FBC}" type="datetimeFigureOut">
              <a:rPr lang="en-GB" smtClean="0"/>
              <a:t>25/03/2024</a:t>
            </a:fld>
            <a:endParaRPr lang="en-GB"/>
          </a:p>
        </p:txBody>
      </p:sp>
      <p:sp>
        <p:nvSpPr>
          <p:cNvPr id="8" name="Marcador de Posição do Rodapé 7">
            <a:extLst>
              <a:ext uri="{FF2B5EF4-FFF2-40B4-BE49-F238E27FC236}">
                <a16:creationId xmlns:a16="http://schemas.microsoft.com/office/drawing/2014/main" id="{B1204A27-B3D1-5ABC-F96F-EDADFC323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Marcador de Posição do Número do Diapositivo 8">
            <a:extLst>
              <a:ext uri="{FF2B5EF4-FFF2-40B4-BE49-F238E27FC236}">
                <a16:creationId xmlns:a16="http://schemas.microsoft.com/office/drawing/2014/main" id="{BDDBF9AD-38FD-9552-F4C3-2867B58D3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6089D-90A1-4BC6-A9FB-C6644F08AAD3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11581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B3F384-9FBD-9D00-C5CC-03085D6F3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GB"/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E6BA2BA5-0484-089E-4748-3F460FF496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A6AED7-94E9-4B11-82C2-99FC6B161FBC}" type="datetimeFigureOut">
              <a:rPr lang="en-GB" smtClean="0"/>
              <a:t>25/03/2024</a:t>
            </a:fld>
            <a:endParaRPr lang="en-GB"/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3945E3C9-D282-7BEC-A646-AFD2DCC28A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2C1F4C1E-ED7E-90A8-5F0A-8F09E8ADBD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6089D-90A1-4BC6-A9FB-C6644F08AAD3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02180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Data 1">
            <a:extLst>
              <a:ext uri="{FF2B5EF4-FFF2-40B4-BE49-F238E27FC236}">
                <a16:creationId xmlns:a16="http://schemas.microsoft.com/office/drawing/2014/main" id="{CD6E10C2-6361-B277-D1CD-FC6868DA42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A6AED7-94E9-4B11-82C2-99FC6B161FBC}" type="datetimeFigureOut">
              <a:rPr lang="en-GB" smtClean="0"/>
              <a:t>25/03/2024</a:t>
            </a:fld>
            <a:endParaRPr lang="en-GB"/>
          </a:p>
        </p:txBody>
      </p:sp>
      <p:sp>
        <p:nvSpPr>
          <p:cNvPr id="3" name="Marcador de Posição do Rodapé 2">
            <a:extLst>
              <a:ext uri="{FF2B5EF4-FFF2-40B4-BE49-F238E27FC236}">
                <a16:creationId xmlns:a16="http://schemas.microsoft.com/office/drawing/2014/main" id="{B47CF82C-1160-C0E7-CFDA-2AB9FBF40F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2D59572E-A585-C164-4296-B7D6888A7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6089D-90A1-4BC6-A9FB-C6644F08AAD3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62815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C39607-9B4F-2CE9-A8E3-E9F1356D10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  <a:endParaRPr lang="en-GB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470AF9ED-60D0-B581-D9AE-4BDD08734E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GB"/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4EB574B7-04C0-25B2-DA45-9516507D4A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F03FF4E3-D438-2FE3-199C-87E790A89C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A6AED7-94E9-4B11-82C2-99FC6B161FBC}" type="datetimeFigureOut">
              <a:rPr lang="en-GB" smtClean="0"/>
              <a:t>25/03/2024</a:t>
            </a:fld>
            <a:endParaRPr lang="en-GB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8C638A44-95AF-C50C-566D-364A2711D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871D28E7-55C3-2791-AB1C-0F2F911E16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6089D-90A1-4BC6-A9FB-C6644F08AAD3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708360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146DF5-6638-84F5-A6F5-0FA219DF9E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  <a:endParaRPr lang="en-GB"/>
          </a:p>
        </p:txBody>
      </p:sp>
      <p:sp>
        <p:nvSpPr>
          <p:cNvPr id="3" name="Marcador de Posição da Imagem 2">
            <a:extLst>
              <a:ext uri="{FF2B5EF4-FFF2-40B4-BE49-F238E27FC236}">
                <a16:creationId xmlns:a16="http://schemas.microsoft.com/office/drawing/2014/main" id="{3F17F80C-6374-0E85-5460-8A696389D01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FD0A7965-D051-9A17-BD23-8167630AFC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2CB7CC16-091A-07C3-F70F-CCA1AEA60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A6AED7-94E9-4B11-82C2-99FC6B161FBC}" type="datetimeFigureOut">
              <a:rPr lang="en-GB" smtClean="0"/>
              <a:t>25/03/2024</a:t>
            </a:fld>
            <a:endParaRPr lang="en-GB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FECC6D3E-CEEB-A872-02D0-C1C4021F76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365A9A01-8CB5-8C15-A47F-9BDC15CAA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6089D-90A1-4BC6-A9FB-C6644F08AAD3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52755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ítulo 1">
            <a:extLst>
              <a:ext uri="{FF2B5EF4-FFF2-40B4-BE49-F238E27FC236}">
                <a16:creationId xmlns:a16="http://schemas.microsoft.com/office/drawing/2014/main" id="{DA0951BA-67CD-C658-51F7-92C4D7DAB6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/>
              <a:t>Clique para editar o estilo de título do Modelo Global</a:t>
            </a:r>
            <a:endParaRPr lang="en-GB"/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8737E7F0-EB4D-315E-846A-08DA2E36D2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GB"/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C2276D71-7CC7-901C-2C0B-7B9F998441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A6AED7-94E9-4B11-82C2-99FC6B161FBC}" type="datetimeFigureOut">
              <a:rPr lang="en-GB" smtClean="0"/>
              <a:t>25/03/2024</a:t>
            </a:fld>
            <a:endParaRPr lang="en-GB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7E5BF74C-2C13-A1E3-1E39-166E10C029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A2B0F5CC-C2B2-6096-C8F0-B5E161DC11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06089D-90A1-4BC6-A9FB-C6644F08AAD3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88611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743F0F6F-29B1-1FED-69C7-BF1FACF9A8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793" y="2404526"/>
            <a:ext cx="11016414" cy="2048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2924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E441B1B8-420F-2439-E85C-6F912E0A0107}"/>
              </a:ext>
            </a:extLst>
          </p:cNvPr>
          <p:cNvSpPr/>
          <p:nvPr/>
        </p:nvSpPr>
        <p:spPr>
          <a:xfrm>
            <a:off x="650361" y="2068195"/>
            <a:ext cx="11256295" cy="1848193"/>
          </a:xfrm>
          <a:prstGeom prst="roundRect">
            <a:avLst/>
          </a:prstGeom>
          <a:solidFill>
            <a:schemeClr val="bg1"/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AA386AD3-3B68-AF6F-1BB3-985AADD7370D}"/>
              </a:ext>
            </a:extLst>
          </p:cNvPr>
          <p:cNvSpPr txBox="1">
            <a:spLocks/>
          </p:cNvSpPr>
          <p:nvPr/>
        </p:nvSpPr>
        <p:spPr>
          <a:xfrm>
            <a:off x="165371" y="2068196"/>
            <a:ext cx="11741285" cy="21341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pt-PT" sz="4800" b="1" u="sng" dirty="0"/>
              <a:t>Uma das técnicas</a:t>
            </a:r>
            <a:r>
              <a:rPr lang="pt-PT" sz="4800" b="1" dirty="0"/>
              <a:t> </a:t>
            </a:r>
            <a:r>
              <a:rPr lang="pt-PT" sz="4800" dirty="0"/>
              <a:t>para projetar em 3D é usar esboços em 2D como ponto de partida.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579A496F-D01D-E1C6-A7CF-7722FFACBD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7127" y="3785274"/>
            <a:ext cx="3928354" cy="2946266"/>
          </a:xfrm>
          <a:prstGeom prst="rect">
            <a:avLst/>
          </a:prstGeom>
        </p:spPr>
      </p:pic>
      <p:sp>
        <p:nvSpPr>
          <p:cNvPr id="10" name="Seta: Para a Direita 9">
            <a:extLst>
              <a:ext uri="{FF2B5EF4-FFF2-40B4-BE49-F238E27FC236}">
                <a16:creationId xmlns:a16="http://schemas.microsoft.com/office/drawing/2014/main" id="{E7F13BC5-ADC5-0294-B17A-76746C017DE7}"/>
              </a:ext>
            </a:extLst>
          </p:cNvPr>
          <p:cNvSpPr/>
          <p:nvPr/>
        </p:nvSpPr>
        <p:spPr>
          <a:xfrm>
            <a:off x="4134255" y="3916388"/>
            <a:ext cx="1636163" cy="1112812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3200" dirty="0"/>
          </a:p>
        </p:txBody>
      </p:sp>
    </p:spTree>
    <p:extLst>
      <p:ext uri="{BB962C8B-B14F-4D97-AF65-F5344CB8AC3E}">
        <p14:creationId xmlns:p14="http://schemas.microsoft.com/office/powerpoint/2010/main" val="11768881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E441B1B8-420F-2439-E85C-6F912E0A0107}"/>
              </a:ext>
            </a:extLst>
          </p:cNvPr>
          <p:cNvSpPr/>
          <p:nvPr/>
        </p:nvSpPr>
        <p:spPr>
          <a:xfrm>
            <a:off x="484990" y="1460654"/>
            <a:ext cx="10974193" cy="1111207"/>
          </a:xfrm>
          <a:prstGeom prst="roundRect">
            <a:avLst/>
          </a:prstGeom>
          <a:solidFill>
            <a:schemeClr val="bg1"/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AA386AD3-3B68-AF6F-1BB3-985AADD7370D}"/>
              </a:ext>
            </a:extLst>
          </p:cNvPr>
          <p:cNvSpPr txBox="1">
            <a:spLocks/>
          </p:cNvSpPr>
          <p:nvPr/>
        </p:nvSpPr>
        <p:spPr>
          <a:xfrm>
            <a:off x="1245140" y="1460654"/>
            <a:ext cx="9221821" cy="116352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pt-PT" sz="4800" b="1" u="sng" dirty="0"/>
              <a:t>Usar planos de origem</a:t>
            </a:r>
            <a:r>
              <a:rPr lang="pt-PT" sz="4800" b="1" dirty="0"/>
              <a:t> </a:t>
            </a:r>
            <a:r>
              <a:rPr lang="pt-PT" sz="4800" dirty="0"/>
              <a:t>para projetar.</a:t>
            </a:r>
          </a:p>
        </p:txBody>
      </p:sp>
      <p:sp>
        <p:nvSpPr>
          <p:cNvPr id="10" name="Seta: Para a Direita 9">
            <a:extLst>
              <a:ext uri="{FF2B5EF4-FFF2-40B4-BE49-F238E27FC236}">
                <a16:creationId xmlns:a16="http://schemas.microsoft.com/office/drawing/2014/main" id="{E7F13BC5-ADC5-0294-B17A-76746C017DE7}"/>
              </a:ext>
            </a:extLst>
          </p:cNvPr>
          <p:cNvSpPr/>
          <p:nvPr/>
        </p:nvSpPr>
        <p:spPr>
          <a:xfrm>
            <a:off x="2344366" y="3226292"/>
            <a:ext cx="1636163" cy="1112812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3200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F104DDF2-8950-F528-2A40-8E5F85D87E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6318" y="2758728"/>
            <a:ext cx="3271535" cy="2578989"/>
          </a:xfrm>
          <a:prstGeom prst="rect">
            <a:avLst/>
          </a:prstGeom>
        </p:spPr>
      </p:pic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CE293BEE-B407-6949-4EE7-BDB90285B4ED}"/>
              </a:ext>
            </a:extLst>
          </p:cNvPr>
          <p:cNvSpPr/>
          <p:nvPr/>
        </p:nvSpPr>
        <p:spPr>
          <a:xfrm>
            <a:off x="484990" y="5472270"/>
            <a:ext cx="10974193" cy="1111207"/>
          </a:xfrm>
          <a:prstGeom prst="roundRect">
            <a:avLst/>
          </a:prstGeom>
          <a:solidFill>
            <a:schemeClr val="bg1"/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 sz="1600" dirty="0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A4E0FD8F-EA14-8FC6-2BE6-0C07DB564CE9}"/>
              </a:ext>
            </a:extLst>
          </p:cNvPr>
          <p:cNvSpPr txBox="1">
            <a:spLocks/>
          </p:cNvSpPr>
          <p:nvPr/>
        </p:nvSpPr>
        <p:spPr>
          <a:xfrm>
            <a:off x="282102" y="5472270"/>
            <a:ext cx="11254902" cy="116352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PT" b="1" u="sng" dirty="0"/>
              <a:t>Recomendo</a:t>
            </a:r>
            <a:r>
              <a:rPr lang="pt-PT" dirty="0"/>
              <a:t> usar plano “</a:t>
            </a:r>
            <a:r>
              <a:rPr lang="pt-PT" b="1" dirty="0"/>
              <a:t>frontal</a:t>
            </a:r>
            <a:r>
              <a:rPr lang="pt-PT" dirty="0"/>
              <a:t>” ou “de cima”.</a:t>
            </a:r>
          </a:p>
        </p:txBody>
      </p:sp>
    </p:spTree>
    <p:extLst>
      <p:ext uri="{BB962C8B-B14F-4D97-AF65-F5344CB8AC3E}">
        <p14:creationId xmlns:p14="http://schemas.microsoft.com/office/powerpoint/2010/main" val="15577866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>
            <a:extLst>
              <a:ext uri="{FF2B5EF4-FFF2-40B4-BE49-F238E27FC236}">
                <a16:creationId xmlns:a16="http://schemas.microsoft.com/office/drawing/2014/main" id="{02C2A7D0-1EA0-66D7-6434-892A338496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899099"/>
            <a:ext cx="12192000" cy="2958901"/>
          </a:xfrm>
          <a:prstGeom prst="rect">
            <a:avLst/>
          </a:prstGeom>
        </p:spPr>
      </p:pic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E441B1B8-420F-2439-E85C-6F912E0A0107}"/>
              </a:ext>
            </a:extLst>
          </p:cNvPr>
          <p:cNvSpPr/>
          <p:nvPr/>
        </p:nvSpPr>
        <p:spPr>
          <a:xfrm>
            <a:off x="484990" y="1460654"/>
            <a:ext cx="10974193" cy="1765638"/>
          </a:xfrm>
          <a:prstGeom prst="roundRect">
            <a:avLst/>
          </a:prstGeom>
          <a:solidFill>
            <a:schemeClr val="bg1"/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AA386AD3-3B68-AF6F-1BB3-985AADD7370D}"/>
              </a:ext>
            </a:extLst>
          </p:cNvPr>
          <p:cNvSpPr txBox="1">
            <a:spLocks/>
          </p:cNvSpPr>
          <p:nvPr/>
        </p:nvSpPr>
        <p:spPr>
          <a:xfrm>
            <a:off x="1245140" y="1739965"/>
            <a:ext cx="9221821" cy="116352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PT" sz="4800" b="1" u="sng" dirty="0"/>
              <a:t>Modo esboço</a:t>
            </a:r>
            <a:r>
              <a:rPr lang="pt-PT" sz="4800" dirty="0"/>
              <a:t> – ao fazer um esboço, o menu é diferente.</a:t>
            </a:r>
          </a:p>
        </p:txBody>
      </p:sp>
      <p:sp>
        <p:nvSpPr>
          <p:cNvPr id="10" name="Seta: Para a Direita 9">
            <a:extLst>
              <a:ext uri="{FF2B5EF4-FFF2-40B4-BE49-F238E27FC236}">
                <a16:creationId xmlns:a16="http://schemas.microsoft.com/office/drawing/2014/main" id="{E7F13BC5-ADC5-0294-B17A-76746C017DE7}"/>
              </a:ext>
            </a:extLst>
          </p:cNvPr>
          <p:cNvSpPr/>
          <p:nvPr/>
        </p:nvSpPr>
        <p:spPr>
          <a:xfrm>
            <a:off x="8453336" y="3729146"/>
            <a:ext cx="3005847" cy="1882978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3200" dirty="0"/>
          </a:p>
        </p:txBody>
      </p:sp>
      <p:sp>
        <p:nvSpPr>
          <p:cNvPr id="12" name="Seta: Para a Direita 11">
            <a:extLst>
              <a:ext uri="{FF2B5EF4-FFF2-40B4-BE49-F238E27FC236}">
                <a16:creationId xmlns:a16="http://schemas.microsoft.com/office/drawing/2014/main" id="{A0688D50-9859-D752-29E4-4147339DA199}"/>
              </a:ext>
            </a:extLst>
          </p:cNvPr>
          <p:cNvSpPr/>
          <p:nvPr/>
        </p:nvSpPr>
        <p:spPr>
          <a:xfrm rot="8019008">
            <a:off x="215705" y="4179177"/>
            <a:ext cx="3005847" cy="1882978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3200" dirty="0"/>
          </a:p>
        </p:txBody>
      </p:sp>
    </p:spTree>
    <p:extLst>
      <p:ext uri="{BB962C8B-B14F-4D97-AF65-F5344CB8AC3E}">
        <p14:creationId xmlns:p14="http://schemas.microsoft.com/office/powerpoint/2010/main" val="9629958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F03450B3-EE2E-8CE7-80B1-3F56F654F3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6173" y="160731"/>
            <a:ext cx="4981575" cy="6572250"/>
          </a:xfrm>
          <a:prstGeom prst="rect">
            <a:avLst/>
          </a:prstGeom>
        </p:spPr>
      </p:pic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E441B1B8-420F-2439-E85C-6F912E0A0107}"/>
              </a:ext>
            </a:extLst>
          </p:cNvPr>
          <p:cNvSpPr/>
          <p:nvPr/>
        </p:nvSpPr>
        <p:spPr>
          <a:xfrm>
            <a:off x="200643" y="1893466"/>
            <a:ext cx="6307162" cy="4748538"/>
          </a:xfrm>
          <a:prstGeom prst="roundRect">
            <a:avLst/>
          </a:prstGeom>
          <a:solidFill>
            <a:schemeClr val="bg1"/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AA386AD3-3B68-AF6F-1BB3-985AADD7370D}"/>
              </a:ext>
            </a:extLst>
          </p:cNvPr>
          <p:cNvSpPr txBox="1">
            <a:spLocks/>
          </p:cNvSpPr>
          <p:nvPr/>
        </p:nvSpPr>
        <p:spPr>
          <a:xfrm>
            <a:off x="535020" y="2295729"/>
            <a:ext cx="5560979" cy="39105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PT" sz="4800" b="1" u="sng" dirty="0"/>
              <a:t>Modo esboço</a:t>
            </a:r>
            <a:r>
              <a:rPr lang="pt-PT" sz="4800" dirty="0"/>
              <a:t> – escolher retângulo.</a:t>
            </a:r>
          </a:p>
        </p:txBody>
      </p:sp>
      <p:sp>
        <p:nvSpPr>
          <p:cNvPr id="10" name="Seta: Para a Direita 9">
            <a:extLst>
              <a:ext uri="{FF2B5EF4-FFF2-40B4-BE49-F238E27FC236}">
                <a16:creationId xmlns:a16="http://schemas.microsoft.com/office/drawing/2014/main" id="{E7F13BC5-ADC5-0294-B17A-76746C017DE7}"/>
              </a:ext>
            </a:extLst>
          </p:cNvPr>
          <p:cNvSpPr/>
          <p:nvPr/>
        </p:nvSpPr>
        <p:spPr>
          <a:xfrm rot="19687034">
            <a:off x="6778339" y="812507"/>
            <a:ext cx="3005847" cy="1882978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3200" dirty="0"/>
          </a:p>
        </p:txBody>
      </p:sp>
    </p:spTree>
    <p:extLst>
      <p:ext uri="{BB962C8B-B14F-4D97-AF65-F5344CB8AC3E}">
        <p14:creationId xmlns:p14="http://schemas.microsoft.com/office/powerpoint/2010/main" val="29147066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85722582-675E-5FE5-D923-6F03646F35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9611" y="2086510"/>
            <a:ext cx="5095875" cy="4362450"/>
          </a:xfrm>
          <a:prstGeom prst="rect">
            <a:avLst/>
          </a:prstGeom>
        </p:spPr>
      </p:pic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E441B1B8-420F-2439-E85C-6F912E0A0107}"/>
              </a:ext>
            </a:extLst>
          </p:cNvPr>
          <p:cNvSpPr/>
          <p:nvPr/>
        </p:nvSpPr>
        <p:spPr>
          <a:xfrm>
            <a:off x="200643" y="1893466"/>
            <a:ext cx="6307162" cy="4748538"/>
          </a:xfrm>
          <a:prstGeom prst="roundRect">
            <a:avLst/>
          </a:prstGeom>
          <a:solidFill>
            <a:schemeClr val="bg1"/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AA386AD3-3B68-AF6F-1BB3-985AADD7370D}"/>
              </a:ext>
            </a:extLst>
          </p:cNvPr>
          <p:cNvSpPr txBox="1">
            <a:spLocks/>
          </p:cNvSpPr>
          <p:nvPr/>
        </p:nvSpPr>
        <p:spPr>
          <a:xfrm>
            <a:off x="535020" y="2295729"/>
            <a:ext cx="5560979" cy="39105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PT" sz="4800" b="1" u="sng" dirty="0"/>
              <a:t>Recomendação:</a:t>
            </a:r>
            <a:r>
              <a:rPr lang="pt-PT" sz="4800" dirty="0"/>
              <a:t> utilizar </a:t>
            </a:r>
            <a:r>
              <a:rPr lang="pt-PT" sz="4800" b="1" dirty="0"/>
              <a:t>pontos de referência</a:t>
            </a:r>
            <a:r>
              <a:rPr lang="pt-PT" sz="4800" dirty="0"/>
              <a:t>. Por exemplo: o ponto central. </a:t>
            </a:r>
          </a:p>
        </p:txBody>
      </p:sp>
      <p:sp>
        <p:nvSpPr>
          <p:cNvPr id="10" name="Seta: Para a Direita 9">
            <a:extLst>
              <a:ext uri="{FF2B5EF4-FFF2-40B4-BE49-F238E27FC236}">
                <a16:creationId xmlns:a16="http://schemas.microsoft.com/office/drawing/2014/main" id="{E7F13BC5-ADC5-0294-B17A-76746C017DE7}"/>
              </a:ext>
            </a:extLst>
          </p:cNvPr>
          <p:cNvSpPr/>
          <p:nvPr/>
        </p:nvSpPr>
        <p:spPr>
          <a:xfrm rot="4098560">
            <a:off x="7509593" y="2149752"/>
            <a:ext cx="2522095" cy="1476774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3200" dirty="0"/>
          </a:p>
        </p:txBody>
      </p:sp>
    </p:spTree>
    <p:extLst>
      <p:ext uri="{BB962C8B-B14F-4D97-AF65-F5344CB8AC3E}">
        <p14:creationId xmlns:p14="http://schemas.microsoft.com/office/powerpoint/2010/main" val="9408046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>
            <a:extLst>
              <a:ext uri="{FF2B5EF4-FFF2-40B4-BE49-F238E27FC236}">
                <a16:creationId xmlns:a16="http://schemas.microsoft.com/office/drawing/2014/main" id="{801B635F-2171-C5E7-3B45-4AAE8B14CB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2182" y="2149214"/>
            <a:ext cx="5036984" cy="4052169"/>
          </a:xfrm>
          <a:prstGeom prst="rect">
            <a:avLst/>
          </a:prstGeom>
        </p:spPr>
      </p:pic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E441B1B8-420F-2439-E85C-6F912E0A0107}"/>
              </a:ext>
            </a:extLst>
          </p:cNvPr>
          <p:cNvSpPr/>
          <p:nvPr/>
        </p:nvSpPr>
        <p:spPr>
          <a:xfrm>
            <a:off x="200643" y="1893466"/>
            <a:ext cx="6307162" cy="4748538"/>
          </a:xfrm>
          <a:prstGeom prst="roundRect">
            <a:avLst/>
          </a:prstGeom>
          <a:solidFill>
            <a:schemeClr val="bg1"/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AA386AD3-3B68-AF6F-1BB3-985AADD7370D}"/>
              </a:ext>
            </a:extLst>
          </p:cNvPr>
          <p:cNvSpPr txBox="1">
            <a:spLocks/>
          </p:cNvSpPr>
          <p:nvPr/>
        </p:nvSpPr>
        <p:spPr>
          <a:xfrm>
            <a:off x="535020" y="2295729"/>
            <a:ext cx="5560979" cy="39105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PT" sz="4800" b="1" u="sng" dirty="0"/>
              <a:t>Recomendação:</a:t>
            </a:r>
            <a:r>
              <a:rPr lang="pt-PT" sz="4800" dirty="0"/>
              <a:t> utilizar </a:t>
            </a:r>
            <a:r>
              <a:rPr lang="pt-PT" sz="4800" b="1" dirty="0"/>
              <a:t>pontos de origem </a:t>
            </a:r>
            <a:r>
              <a:rPr lang="pt-PT" sz="4800" dirty="0"/>
              <a:t>ajuda imenso na projeção 3D. </a:t>
            </a:r>
          </a:p>
        </p:txBody>
      </p:sp>
      <p:sp>
        <p:nvSpPr>
          <p:cNvPr id="10" name="Seta: Para a Direita 9">
            <a:extLst>
              <a:ext uri="{FF2B5EF4-FFF2-40B4-BE49-F238E27FC236}">
                <a16:creationId xmlns:a16="http://schemas.microsoft.com/office/drawing/2014/main" id="{E7F13BC5-ADC5-0294-B17A-76746C017DE7}"/>
              </a:ext>
            </a:extLst>
          </p:cNvPr>
          <p:cNvSpPr/>
          <p:nvPr/>
        </p:nvSpPr>
        <p:spPr>
          <a:xfrm rot="7463337">
            <a:off x="9727501" y="825492"/>
            <a:ext cx="2522095" cy="1476774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3200" dirty="0"/>
          </a:p>
        </p:txBody>
      </p:sp>
    </p:spTree>
    <p:extLst>
      <p:ext uri="{BB962C8B-B14F-4D97-AF65-F5344CB8AC3E}">
        <p14:creationId xmlns:p14="http://schemas.microsoft.com/office/powerpoint/2010/main" val="41663218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9D7418A4-FEC4-ECF3-40B1-A8F1DE2950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2905" y="0"/>
            <a:ext cx="4939095" cy="6858000"/>
          </a:xfrm>
          <a:prstGeom prst="rect">
            <a:avLst/>
          </a:prstGeom>
        </p:spPr>
      </p:pic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E441B1B8-420F-2439-E85C-6F912E0A0107}"/>
              </a:ext>
            </a:extLst>
          </p:cNvPr>
          <p:cNvSpPr/>
          <p:nvPr/>
        </p:nvSpPr>
        <p:spPr>
          <a:xfrm>
            <a:off x="200643" y="1893466"/>
            <a:ext cx="6307162" cy="4748538"/>
          </a:xfrm>
          <a:prstGeom prst="roundRect">
            <a:avLst/>
          </a:prstGeom>
          <a:solidFill>
            <a:schemeClr val="bg1"/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AA386AD3-3B68-AF6F-1BB3-985AADD7370D}"/>
              </a:ext>
            </a:extLst>
          </p:cNvPr>
          <p:cNvSpPr txBox="1">
            <a:spLocks/>
          </p:cNvSpPr>
          <p:nvPr/>
        </p:nvSpPr>
        <p:spPr>
          <a:xfrm>
            <a:off x="535020" y="2295729"/>
            <a:ext cx="5560979" cy="39105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PT" sz="4800" dirty="0"/>
              <a:t>Como aplicar “quotas”? </a:t>
            </a:r>
          </a:p>
        </p:txBody>
      </p:sp>
      <p:sp>
        <p:nvSpPr>
          <p:cNvPr id="10" name="Seta: Para a Direita 9">
            <a:extLst>
              <a:ext uri="{FF2B5EF4-FFF2-40B4-BE49-F238E27FC236}">
                <a16:creationId xmlns:a16="http://schemas.microsoft.com/office/drawing/2014/main" id="{E7F13BC5-ADC5-0294-B17A-76746C017DE7}"/>
              </a:ext>
            </a:extLst>
          </p:cNvPr>
          <p:cNvSpPr/>
          <p:nvPr/>
        </p:nvSpPr>
        <p:spPr>
          <a:xfrm rot="12573524">
            <a:off x="8976225" y="303903"/>
            <a:ext cx="2522095" cy="1308624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3200" dirty="0"/>
          </a:p>
        </p:txBody>
      </p:sp>
      <p:sp>
        <p:nvSpPr>
          <p:cNvPr id="8" name="Seta: Para a Direita 7">
            <a:extLst>
              <a:ext uri="{FF2B5EF4-FFF2-40B4-BE49-F238E27FC236}">
                <a16:creationId xmlns:a16="http://schemas.microsoft.com/office/drawing/2014/main" id="{775E29C6-3526-1554-970C-6F1C1E5253EB}"/>
              </a:ext>
            </a:extLst>
          </p:cNvPr>
          <p:cNvSpPr/>
          <p:nvPr/>
        </p:nvSpPr>
        <p:spPr>
          <a:xfrm rot="2877069">
            <a:off x="6577239" y="1028572"/>
            <a:ext cx="2522095" cy="1308624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3200" dirty="0"/>
          </a:p>
        </p:txBody>
      </p:sp>
    </p:spTree>
    <p:extLst>
      <p:ext uri="{BB962C8B-B14F-4D97-AF65-F5344CB8AC3E}">
        <p14:creationId xmlns:p14="http://schemas.microsoft.com/office/powerpoint/2010/main" val="246725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690B803E-F3E2-DF21-52F0-CAE1B466971F}"/>
              </a:ext>
            </a:extLst>
          </p:cNvPr>
          <p:cNvSpPr/>
          <p:nvPr/>
        </p:nvSpPr>
        <p:spPr>
          <a:xfrm>
            <a:off x="154252" y="106188"/>
            <a:ext cx="11334113" cy="1576697"/>
          </a:xfrm>
          <a:prstGeom prst="roundRect">
            <a:avLst/>
          </a:prstGeom>
          <a:solidFill>
            <a:schemeClr val="bg1"/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1500603F-E71E-FAFD-C9BF-AAA67C94F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641" y="371311"/>
            <a:ext cx="11287723" cy="1072167"/>
          </a:xfrm>
        </p:spPr>
        <p:txBody>
          <a:bodyPr>
            <a:noAutofit/>
          </a:bodyPr>
          <a:lstStyle/>
          <a:p>
            <a:pPr algn="ctr"/>
            <a:r>
              <a:rPr lang="pt-PT" sz="4800" dirty="0"/>
              <a:t>“Fechar o desenho” – notar a cor das linhas.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5EF589DF-27D8-C5F1-2300-0EC3D467E6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0167" y="1932714"/>
            <a:ext cx="4215309" cy="4553975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D91F79F5-ADEE-33B9-EABE-77C86858C1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7728" y="1948009"/>
            <a:ext cx="4064136" cy="4541850"/>
          </a:xfrm>
          <a:prstGeom prst="rect">
            <a:avLst/>
          </a:prstGeom>
        </p:spPr>
      </p:pic>
      <p:sp>
        <p:nvSpPr>
          <p:cNvPr id="13" name="Seta: Para a Direita 12">
            <a:extLst>
              <a:ext uri="{FF2B5EF4-FFF2-40B4-BE49-F238E27FC236}">
                <a16:creationId xmlns:a16="http://schemas.microsoft.com/office/drawing/2014/main" id="{E7F13BC5-ADC5-0294-B17A-76746C017DE7}"/>
              </a:ext>
            </a:extLst>
          </p:cNvPr>
          <p:cNvSpPr/>
          <p:nvPr/>
        </p:nvSpPr>
        <p:spPr>
          <a:xfrm rot="2044424">
            <a:off x="631893" y="1596275"/>
            <a:ext cx="955802" cy="1303207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3200" dirty="0"/>
          </a:p>
        </p:txBody>
      </p:sp>
      <p:sp>
        <p:nvSpPr>
          <p:cNvPr id="14" name="Seta: Para a Direita 13">
            <a:extLst>
              <a:ext uri="{FF2B5EF4-FFF2-40B4-BE49-F238E27FC236}">
                <a16:creationId xmlns:a16="http://schemas.microsoft.com/office/drawing/2014/main" id="{FE882A77-66D5-F975-78CD-22CB18EFCB27}"/>
              </a:ext>
            </a:extLst>
          </p:cNvPr>
          <p:cNvSpPr/>
          <p:nvPr/>
        </p:nvSpPr>
        <p:spPr>
          <a:xfrm rot="8374953">
            <a:off x="10121645" y="1568685"/>
            <a:ext cx="955802" cy="1303207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3200" dirty="0"/>
          </a:p>
        </p:txBody>
      </p:sp>
    </p:spTree>
    <p:extLst>
      <p:ext uri="{BB962C8B-B14F-4D97-AF65-F5344CB8AC3E}">
        <p14:creationId xmlns:p14="http://schemas.microsoft.com/office/powerpoint/2010/main" val="29132189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690B803E-F3E2-DF21-52F0-CAE1B466971F}"/>
              </a:ext>
            </a:extLst>
          </p:cNvPr>
          <p:cNvSpPr/>
          <p:nvPr/>
        </p:nvSpPr>
        <p:spPr>
          <a:xfrm>
            <a:off x="125070" y="106188"/>
            <a:ext cx="4152642" cy="6514680"/>
          </a:xfrm>
          <a:prstGeom prst="roundRect">
            <a:avLst/>
          </a:prstGeom>
          <a:solidFill>
            <a:schemeClr val="bg1"/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1500603F-E71E-FAFD-C9BF-AAA67C94F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619" y="583518"/>
            <a:ext cx="4135646" cy="5690964"/>
          </a:xfrm>
        </p:spPr>
        <p:txBody>
          <a:bodyPr>
            <a:noAutofit/>
          </a:bodyPr>
          <a:lstStyle/>
          <a:p>
            <a:pPr algn="ctr"/>
            <a:r>
              <a:rPr lang="pt-PT" sz="4000" b="1" dirty="0"/>
              <a:t>Tópicos mencionados </a:t>
            </a:r>
            <a:r>
              <a:rPr lang="pt-PT" sz="4000" dirty="0"/>
              <a:t>Para verificar se o “desenho está fechado”, verificar os graus de liberdade.</a:t>
            </a:r>
            <a:br>
              <a:rPr lang="pt-PT" sz="4000" dirty="0"/>
            </a:br>
            <a:r>
              <a:rPr lang="pt-PT" sz="4000" dirty="0"/>
              <a:t>Neste caso, desenho está aberto.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BE17A61-0F70-DE50-84E7-FC72D62739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7814" y="618221"/>
            <a:ext cx="7371742" cy="5621558"/>
          </a:xfrm>
          <a:prstGeom prst="rect">
            <a:avLst/>
          </a:prstGeom>
        </p:spPr>
      </p:pic>
      <p:sp>
        <p:nvSpPr>
          <p:cNvPr id="6" name="Seta: Para a Direita 5">
            <a:extLst>
              <a:ext uri="{FF2B5EF4-FFF2-40B4-BE49-F238E27FC236}">
                <a16:creationId xmlns:a16="http://schemas.microsoft.com/office/drawing/2014/main" id="{52C8C9A0-5B3D-7AEE-09DF-C3308B740FA8}"/>
              </a:ext>
            </a:extLst>
          </p:cNvPr>
          <p:cNvSpPr/>
          <p:nvPr/>
        </p:nvSpPr>
        <p:spPr>
          <a:xfrm>
            <a:off x="6609347" y="1036670"/>
            <a:ext cx="828414" cy="1114195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3200" dirty="0"/>
          </a:p>
        </p:txBody>
      </p:sp>
      <p:sp>
        <p:nvSpPr>
          <p:cNvPr id="3" name="Seta: Para a Direita 2">
            <a:extLst>
              <a:ext uri="{FF2B5EF4-FFF2-40B4-BE49-F238E27FC236}">
                <a16:creationId xmlns:a16="http://schemas.microsoft.com/office/drawing/2014/main" id="{6802987D-9018-AFE0-0DA5-20D90585B4E5}"/>
              </a:ext>
            </a:extLst>
          </p:cNvPr>
          <p:cNvSpPr/>
          <p:nvPr/>
        </p:nvSpPr>
        <p:spPr>
          <a:xfrm rot="19398410">
            <a:off x="4241367" y="3375030"/>
            <a:ext cx="955802" cy="1303207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3200" dirty="0"/>
          </a:p>
        </p:txBody>
      </p:sp>
    </p:spTree>
    <p:extLst>
      <p:ext uri="{BB962C8B-B14F-4D97-AF65-F5344CB8AC3E}">
        <p14:creationId xmlns:p14="http://schemas.microsoft.com/office/powerpoint/2010/main" val="12405741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690B803E-F3E2-DF21-52F0-CAE1B466971F}"/>
              </a:ext>
            </a:extLst>
          </p:cNvPr>
          <p:cNvSpPr/>
          <p:nvPr/>
        </p:nvSpPr>
        <p:spPr>
          <a:xfrm>
            <a:off x="125070" y="106188"/>
            <a:ext cx="4152642" cy="6514680"/>
          </a:xfrm>
          <a:prstGeom prst="roundRect">
            <a:avLst/>
          </a:prstGeom>
          <a:solidFill>
            <a:schemeClr val="bg1"/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1500603F-E71E-FAFD-C9BF-AAA67C94F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619" y="583518"/>
            <a:ext cx="4135646" cy="5690964"/>
          </a:xfrm>
        </p:spPr>
        <p:txBody>
          <a:bodyPr>
            <a:noAutofit/>
          </a:bodyPr>
          <a:lstStyle/>
          <a:p>
            <a:pPr algn="ctr"/>
            <a:r>
              <a:rPr lang="pt-PT" sz="4000" b="1" dirty="0"/>
              <a:t>Tópicos mencionados </a:t>
            </a:r>
            <a:r>
              <a:rPr lang="pt-PT" sz="4000" dirty="0"/>
              <a:t>Para verificar se o “desenho está fechado”, verificar os graus de liberdade.</a:t>
            </a:r>
            <a:br>
              <a:rPr lang="pt-PT" sz="4000" dirty="0"/>
            </a:br>
            <a:r>
              <a:rPr lang="pt-PT" sz="4000" dirty="0"/>
              <a:t>Nest caso, desenho está fechado.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F76EC9E2-5C8D-314C-06C3-DF9D0A00DD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0162" y="400050"/>
            <a:ext cx="5505450" cy="605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9563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5B2C8A5F-C4C0-AA23-2280-18573ED154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27" y="2673713"/>
            <a:ext cx="12029146" cy="3786414"/>
          </a:xfrm>
          <a:prstGeom prst="rect">
            <a:avLst/>
          </a:prstGeom>
        </p:spPr>
      </p:pic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F15E19E0-D48A-44B2-20EF-0FCD2908DD19}"/>
              </a:ext>
            </a:extLst>
          </p:cNvPr>
          <p:cNvSpPr/>
          <p:nvPr/>
        </p:nvSpPr>
        <p:spPr>
          <a:xfrm>
            <a:off x="3059852" y="3209930"/>
            <a:ext cx="6648352" cy="417398"/>
          </a:xfrm>
          <a:prstGeom prst="round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35F18F93-24D5-E462-7CAC-92EA45DEA241}"/>
              </a:ext>
            </a:extLst>
          </p:cNvPr>
          <p:cNvSpPr/>
          <p:nvPr/>
        </p:nvSpPr>
        <p:spPr>
          <a:xfrm>
            <a:off x="3059852" y="2794851"/>
            <a:ext cx="6988820" cy="389299"/>
          </a:xfrm>
          <a:prstGeom prst="round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DBCB3142-AB2B-FD32-E105-C4317837C476}"/>
              </a:ext>
            </a:extLst>
          </p:cNvPr>
          <p:cNvSpPr/>
          <p:nvPr/>
        </p:nvSpPr>
        <p:spPr>
          <a:xfrm>
            <a:off x="3059852" y="3709674"/>
            <a:ext cx="6648352" cy="389299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CEC04557-42AB-F327-AC8D-34E492591306}"/>
              </a:ext>
            </a:extLst>
          </p:cNvPr>
          <p:cNvSpPr/>
          <p:nvPr/>
        </p:nvSpPr>
        <p:spPr>
          <a:xfrm>
            <a:off x="3059851" y="4131808"/>
            <a:ext cx="9050721" cy="435577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CAF3872F-FEB7-C332-C0B0-726EF55D74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6187" y="3692176"/>
            <a:ext cx="344970" cy="340195"/>
          </a:xfrm>
          <a:prstGeom prst="rect">
            <a:avLst/>
          </a:prstGeom>
          <a:ln>
            <a:solidFill>
              <a:srgbClr val="FFC000"/>
            </a:solidFill>
          </a:ln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AF7F81DA-9636-CE9B-2798-E709A1188D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65602" y="4577797"/>
            <a:ext cx="344970" cy="340195"/>
          </a:xfrm>
          <a:prstGeom prst="rect">
            <a:avLst/>
          </a:prstGeom>
          <a:ln>
            <a:solidFill>
              <a:srgbClr val="FFC000"/>
            </a:solidFill>
          </a:ln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30FAA758-1F38-A589-A451-3BE28D70B2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96669" y="5072763"/>
            <a:ext cx="344970" cy="340195"/>
          </a:xfrm>
          <a:prstGeom prst="rect">
            <a:avLst/>
          </a:prstGeom>
          <a:ln>
            <a:solidFill>
              <a:srgbClr val="FFC000"/>
            </a:solidFill>
          </a:ln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BEC216EC-3FD6-6678-3603-771D2B525F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9767" y="5557068"/>
            <a:ext cx="344970" cy="340195"/>
          </a:xfrm>
          <a:prstGeom prst="rect">
            <a:avLst/>
          </a:prstGeom>
          <a:ln>
            <a:solidFill>
              <a:srgbClr val="FFC000"/>
            </a:solidFill>
          </a:ln>
        </p:spPr>
      </p:pic>
      <p:sp>
        <p:nvSpPr>
          <p:cNvPr id="19" name="Retângulo: Cantos Arredondados 18">
            <a:extLst>
              <a:ext uri="{FF2B5EF4-FFF2-40B4-BE49-F238E27FC236}">
                <a16:creationId xmlns:a16="http://schemas.microsoft.com/office/drawing/2014/main" id="{FF549C4D-38E0-3264-8AB6-8215E5913B42}"/>
              </a:ext>
            </a:extLst>
          </p:cNvPr>
          <p:cNvSpPr/>
          <p:nvPr/>
        </p:nvSpPr>
        <p:spPr>
          <a:xfrm>
            <a:off x="3059850" y="4612734"/>
            <a:ext cx="6307885" cy="389299"/>
          </a:xfrm>
          <a:prstGeom prst="round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727D2348-F931-B08B-49A9-9D65C6FAB566}"/>
              </a:ext>
            </a:extLst>
          </p:cNvPr>
          <p:cNvSpPr/>
          <p:nvPr/>
        </p:nvSpPr>
        <p:spPr>
          <a:xfrm>
            <a:off x="3033213" y="5058009"/>
            <a:ext cx="7842310" cy="389299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565687D8-183D-8650-F3CE-51681EA49E4E}"/>
              </a:ext>
            </a:extLst>
          </p:cNvPr>
          <p:cNvSpPr/>
          <p:nvPr/>
        </p:nvSpPr>
        <p:spPr>
          <a:xfrm>
            <a:off x="3033213" y="5543893"/>
            <a:ext cx="5925961" cy="389299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98B79B1A-131A-EA35-BAC9-03DA36DEB0CC}"/>
              </a:ext>
            </a:extLst>
          </p:cNvPr>
          <p:cNvSpPr/>
          <p:nvPr/>
        </p:nvSpPr>
        <p:spPr>
          <a:xfrm>
            <a:off x="3029161" y="6015538"/>
            <a:ext cx="8644030" cy="389299"/>
          </a:xfrm>
          <a:prstGeom prst="round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F96F8CD-1073-7552-8048-6912F18AE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950" y="182253"/>
            <a:ext cx="10476689" cy="985899"/>
          </a:xfrm>
        </p:spPr>
        <p:txBody>
          <a:bodyPr>
            <a:noAutofit/>
          </a:bodyPr>
          <a:lstStyle/>
          <a:p>
            <a:pPr algn="ctr"/>
            <a:r>
              <a:rPr lang="pt-PT" sz="4000" b="1" dirty="0">
                <a:solidFill>
                  <a:schemeClr val="accent6"/>
                </a:solidFill>
              </a:rPr>
              <a:t>Objetivos</a:t>
            </a:r>
            <a:r>
              <a:rPr lang="pt-PT" sz="4000" dirty="0"/>
              <a:t> a cumprir para atingir o </a:t>
            </a:r>
            <a:r>
              <a:rPr lang="pt-PT" sz="4000" b="1" dirty="0">
                <a:solidFill>
                  <a:schemeClr val="accent6"/>
                </a:solidFill>
              </a:rPr>
              <a:t>Perfil de Saída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6088EC4D-693E-87DF-E952-1544BFF499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75913" y="3255279"/>
            <a:ext cx="344969" cy="326700"/>
          </a:xfrm>
          <a:prstGeom prst="rect">
            <a:avLst/>
          </a:prstGeom>
        </p:spPr>
      </p:pic>
      <p:pic>
        <p:nvPicPr>
          <p:cNvPr id="23" name="Imagem 22">
            <a:extLst>
              <a:ext uri="{FF2B5EF4-FFF2-40B4-BE49-F238E27FC236}">
                <a16:creationId xmlns:a16="http://schemas.microsoft.com/office/drawing/2014/main" id="{A3B6E436-9A47-9F58-D8A4-F978A17FC5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50270" y="6016443"/>
            <a:ext cx="344969" cy="326700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42029825-DC5D-71BD-D17F-71B9DEBFAB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0324" y="2791882"/>
            <a:ext cx="344970" cy="340195"/>
          </a:xfrm>
          <a:prstGeom prst="rect">
            <a:avLst/>
          </a:prstGeom>
          <a:ln>
            <a:solidFill>
              <a:srgbClr val="FFC000"/>
            </a:solidFill>
          </a:ln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8EDADA2F-179C-2B5B-760C-69E7F9499E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4737" y="4648802"/>
            <a:ext cx="344970" cy="340195"/>
          </a:xfrm>
          <a:prstGeom prst="rect">
            <a:avLst/>
          </a:prstGeom>
          <a:ln>
            <a:solidFill>
              <a:srgbClr val="FFC000"/>
            </a:solidFill>
          </a:ln>
        </p:spPr>
      </p:pic>
    </p:spTree>
    <p:extLst>
      <p:ext uri="{BB962C8B-B14F-4D97-AF65-F5344CB8AC3E}">
        <p14:creationId xmlns:p14="http://schemas.microsoft.com/office/powerpoint/2010/main" val="7830348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690B803E-F3E2-DF21-52F0-CAE1B466971F}"/>
              </a:ext>
            </a:extLst>
          </p:cNvPr>
          <p:cNvSpPr/>
          <p:nvPr/>
        </p:nvSpPr>
        <p:spPr>
          <a:xfrm>
            <a:off x="125070" y="106188"/>
            <a:ext cx="11683852" cy="1865487"/>
          </a:xfrm>
          <a:prstGeom prst="roundRect">
            <a:avLst/>
          </a:prstGeom>
          <a:solidFill>
            <a:schemeClr val="bg1"/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1500603F-E71E-FAFD-C9BF-AAA67C94F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618" y="583518"/>
            <a:ext cx="11683853" cy="1151025"/>
          </a:xfrm>
        </p:spPr>
        <p:txBody>
          <a:bodyPr>
            <a:noAutofit/>
          </a:bodyPr>
          <a:lstStyle/>
          <a:p>
            <a:pPr algn="ctr"/>
            <a:r>
              <a:rPr lang="pt-PT" sz="4000" b="1" dirty="0"/>
              <a:t>Resultado esperado deste exercício: </a:t>
            </a:r>
            <a:r>
              <a:rPr lang="pt-PT" sz="4000" dirty="0"/>
              <a:t>Elaborar o desenho 2D.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32996B7-7992-F19F-11AB-1B7A48D190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8943" y="2192679"/>
            <a:ext cx="5929414" cy="4665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8686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690B803E-F3E2-DF21-52F0-CAE1B466971F}"/>
              </a:ext>
            </a:extLst>
          </p:cNvPr>
          <p:cNvSpPr/>
          <p:nvPr/>
        </p:nvSpPr>
        <p:spPr>
          <a:xfrm>
            <a:off x="125070" y="106188"/>
            <a:ext cx="11683852" cy="2432731"/>
          </a:xfrm>
          <a:prstGeom prst="roundRect">
            <a:avLst/>
          </a:prstGeom>
          <a:solidFill>
            <a:schemeClr val="bg1"/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1500603F-E71E-FAFD-C9BF-AAA67C94F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618" y="583518"/>
            <a:ext cx="11683853" cy="1673299"/>
          </a:xfrm>
        </p:spPr>
        <p:txBody>
          <a:bodyPr>
            <a:noAutofit/>
          </a:bodyPr>
          <a:lstStyle/>
          <a:p>
            <a:pPr algn="ctr"/>
            <a:r>
              <a:rPr lang="pt-PT" sz="4000" b="1" dirty="0"/>
              <a:t>Como começar? </a:t>
            </a:r>
            <a:r>
              <a:rPr lang="pt-PT" sz="4000" dirty="0"/>
              <a:t>Para conseguir elaborar um desenho 2D, começamos por desenhar linhas “fáceis” de determinar. Por exemplo: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32996B7-7992-F19F-11AB-1B7A48D190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3013" y="2844171"/>
            <a:ext cx="2505909" cy="1971674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AAFD6795-F3F8-5F17-A1F1-B9A54CC13A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6834" y="2682519"/>
            <a:ext cx="5298332" cy="4082228"/>
          </a:xfrm>
          <a:prstGeom prst="rect">
            <a:avLst/>
          </a:prstGeom>
        </p:spPr>
      </p:pic>
      <p:sp>
        <p:nvSpPr>
          <p:cNvPr id="7" name="Seta: Para a Direita 6">
            <a:extLst>
              <a:ext uri="{FF2B5EF4-FFF2-40B4-BE49-F238E27FC236}">
                <a16:creationId xmlns:a16="http://schemas.microsoft.com/office/drawing/2014/main" id="{A93D5E3C-B7C4-68DA-8A81-B344B879673F}"/>
              </a:ext>
            </a:extLst>
          </p:cNvPr>
          <p:cNvSpPr/>
          <p:nvPr/>
        </p:nvSpPr>
        <p:spPr>
          <a:xfrm>
            <a:off x="2888987" y="3272910"/>
            <a:ext cx="828414" cy="1114195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3200" dirty="0"/>
          </a:p>
        </p:txBody>
      </p:sp>
      <p:sp>
        <p:nvSpPr>
          <p:cNvPr id="8" name="Seta: Para a Direita 7">
            <a:extLst>
              <a:ext uri="{FF2B5EF4-FFF2-40B4-BE49-F238E27FC236}">
                <a16:creationId xmlns:a16="http://schemas.microsoft.com/office/drawing/2014/main" id="{E6D9DDEB-F83D-7BF3-5D8C-655026902FD6}"/>
              </a:ext>
            </a:extLst>
          </p:cNvPr>
          <p:cNvSpPr/>
          <p:nvPr/>
        </p:nvSpPr>
        <p:spPr>
          <a:xfrm rot="16200000">
            <a:off x="8157672" y="2871902"/>
            <a:ext cx="828414" cy="1114195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3200" dirty="0"/>
          </a:p>
        </p:txBody>
      </p:sp>
      <p:sp>
        <p:nvSpPr>
          <p:cNvPr id="9" name="Seta: Para a Direita 8">
            <a:extLst>
              <a:ext uri="{FF2B5EF4-FFF2-40B4-BE49-F238E27FC236}">
                <a16:creationId xmlns:a16="http://schemas.microsoft.com/office/drawing/2014/main" id="{2EF968CF-4D09-426B-3AE8-0E5FDEDDAEC3}"/>
              </a:ext>
            </a:extLst>
          </p:cNvPr>
          <p:cNvSpPr/>
          <p:nvPr/>
        </p:nvSpPr>
        <p:spPr>
          <a:xfrm rot="1845774">
            <a:off x="2618420" y="5512050"/>
            <a:ext cx="828414" cy="1114195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3200" dirty="0"/>
          </a:p>
        </p:txBody>
      </p:sp>
    </p:spTree>
    <p:extLst>
      <p:ext uri="{BB962C8B-B14F-4D97-AF65-F5344CB8AC3E}">
        <p14:creationId xmlns:p14="http://schemas.microsoft.com/office/powerpoint/2010/main" val="9479894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690B803E-F3E2-DF21-52F0-CAE1B466971F}"/>
              </a:ext>
            </a:extLst>
          </p:cNvPr>
          <p:cNvSpPr/>
          <p:nvPr/>
        </p:nvSpPr>
        <p:spPr>
          <a:xfrm>
            <a:off x="125070" y="106188"/>
            <a:ext cx="11683852" cy="2432731"/>
          </a:xfrm>
          <a:prstGeom prst="roundRect">
            <a:avLst/>
          </a:prstGeom>
          <a:solidFill>
            <a:schemeClr val="bg1"/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1500603F-E71E-FAFD-C9BF-AAA67C94F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618" y="583518"/>
            <a:ext cx="11683853" cy="1673299"/>
          </a:xfrm>
        </p:spPr>
        <p:txBody>
          <a:bodyPr>
            <a:noAutofit/>
          </a:bodyPr>
          <a:lstStyle/>
          <a:p>
            <a:pPr algn="ctr"/>
            <a:r>
              <a:rPr lang="pt-PT" sz="4000" b="1" dirty="0"/>
              <a:t>Como começar? </a:t>
            </a:r>
            <a:r>
              <a:rPr lang="pt-PT" sz="4000" dirty="0"/>
              <a:t>Sempre que desenharmos, </a:t>
            </a:r>
            <a:r>
              <a:rPr lang="pt-PT" sz="4000" u="sng" dirty="0"/>
              <a:t>“fechar logo o desenho”</a:t>
            </a:r>
            <a:r>
              <a:rPr lang="pt-PT" sz="4000" dirty="0"/>
              <a:t>. Ou seja, </a:t>
            </a:r>
            <a:r>
              <a:rPr lang="pt-PT" sz="4000" b="1" dirty="0"/>
              <a:t>eliminar os graus de liberdade</a:t>
            </a:r>
            <a:r>
              <a:rPr lang="pt-PT" sz="4000" dirty="0"/>
              <a:t>. Desta forma, o desenho não se mexe. Por exemplo: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32996B7-7992-F19F-11AB-1B7A48D190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3013" y="2844171"/>
            <a:ext cx="2505909" cy="1971674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AAFD6795-F3F8-5F17-A1F1-B9A54CC13A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6834" y="2682519"/>
            <a:ext cx="5298332" cy="4082228"/>
          </a:xfrm>
          <a:prstGeom prst="rect">
            <a:avLst/>
          </a:prstGeom>
        </p:spPr>
      </p:pic>
      <p:sp>
        <p:nvSpPr>
          <p:cNvPr id="7" name="Seta: Para a Direita 6">
            <a:extLst>
              <a:ext uri="{FF2B5EF4-FFF2-40B4-BE49-F238E27FC236}">
                <a16:creationId xmlns:a16="http://schemas.microsoft.com/office/drawing/2014/main" id="{A93D5E3C-B7C4-68DA-8A81-B344B879673F}"/>
              </a:ext>
            </a:extLst>
          </p:cNvPr>
          <p:cNvSpPr/>
          <p:nvPr/>
        </p:nvSpPr>
        <p:spPr>
          <a:xfrm>
            <a:off x="2888987" y="3272910"/>
            <a:ext cx="828414" cy="1114195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3200" dirty="0"/>
          </a:p>
        </p:txBody>
      </p:sp>
      <p:sp>
        <p:nvSpPr>
          <p:cNvPr id="8" name="Seta: Para a Direita 7">
            <a:extLst>
              <a:ext uri="{FF2B5EF4-FFF2-40B4-BE49-F238E27FC236}">
                <a16:creationId xmlns:a16="http://schemas.microsoft.com/office/drawing/2014/main" id="{E6D9DDEB-F83D-7BF3-5D8C-655026902FD6}"/>
              </a:ext>
            </a:extLst>
          </p:cNvPr>
          <p:cNvSpPr/>
          <p:nvPr/>
        </p:nvSpPr>
        <p:spPr>
          <a:xfrm rot="16200000">
            <a:off x="8157672" y="2871902"/>
            <a:ext cx="828414" cy="1114195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3200" dirty="0"/>
          </a:p>
        </p:txBody>
      </p:sp>
      <p:sp>
        <p:nvSpPr>
          <p:cNvPr id="9" name="Seta: Para a Direita 8">
            <a:extLst>
              <a:ext uri="{FF2B5EF4-FFF2-40B4-BE49-F238E27FC236}">
                <a16:creationId xmlns:a16="http://schemas.microsoft.com/office/drawing/2014/main" id="{2EF968CF-4D09-426B-3AE8-0E5FDEDDAEC3}"/>
              </a:ext>
            </a:extLst>
          </p:cNvPr>
          <p:cNvSpPr/>
          <p:nvPr/>
        </p:nvSpPr>
        <p:spPr>
          <a:xfrm rot="1845774">
            <a:off x="2618420" y="5512050"/>
            <a:ext cx="828414" cy="1114195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3200" dirty="0"/>
          </a:p>
        </p:txBody>
      </p:sp>
    </p:spTree>
    <p:extLst>
      <p:ext uri="{BB962C8B-B14F-4D97-AF65-F5344CB8AC3E}">
        <p14:creationId xmlns:p14="http://schemas.microsoft.com/office/powerpoint/2010/main" val="3292153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690B803E-F3E2-DF21-52F0-CAE1B466971F}"/>
              </a:ext>
            </a:extLst>
          </p:cNvPr>
          <p:cNvSpPr/>
          <p:nvPr/>
        </p:nvSpPr>
        <p:spPr>
          <a:xfrm>
            <a:off x="125070" y="106188"/>
            <a:ext cx="11683852" cy="2432731"/>
          </a:xfrm>
          <a:prstGeom prst="roundRect">
            <a:avLst/>
          </a:prstGeom>
          <a:solidFill>
            <a:schemeClr val="bg1"/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1500603F-E71E-FAFD-C9BF-AAA67C94F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618" y="583518"/>
            <a:ext cx="11683853" cy="1673299"/>
          </a:xfrm>
        </p:spPr>
        <p:txBody>
          <a:bodyPr>
            <a:noAutofit/>
          </a:bodyPr>
          <a:lstStyle/>
          <a:p>
            <a:pPr algn="ctr"/>
            <a:r>
              <a:rPr lang="pt-PT" sz="4000" dirty="0"/>
              <a:t>Na prática, quando nos é apresentado uma peça para desenharmos, a metodologia de trabalho passa por desenhar a peça em </a:t>
            </a:r>
            <a:r>
              <a:rPr lang="pt-PT" sz="4000" b="1" dirty="0"/>
              <a:t>“bruto</a:t>
            </a:r>
            <a:r>
              <a:rPr lang="pt-PT" sz="4000" dirty="0"/>
              <a:t>” e só depois otimizámos. 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32996B7-7992-F19F-11AB-1B7A48D190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3013" y="2844171"/>
            <a:ext cx="2505909" cy="1971674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AAFD6795-F3F8-5F17-A1F1-B9A54CC13A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6834" y="2682519"/>
            <a:ext cx="5298332" cy="4082228"/>
          </a:xfrm>
          <a:prstGeom prst="rect">
            <a:avLst/>
          </a:prstGeom>
        </p:spPr>
      </p:pic>
      <p:sp>
        <p:nvSpPr>
          <p:cNvPr id="7" name="Seta: Para a Direita 6">
            <a:extLst>
              <a:ext uri="{FF2B5EF4-FFF2-40B4-BE49-F238E27FC236}">
                <a16:creationId xmlns:a16="http://schemas.microsoft.com/office/drawing/2014/main" id="{A93D5E3C-B7C4-68DA-8A81-B344B879673F}"/>
              </a:ext>
            </a:extLst>
          </p:cNvPr>
          <p:cNvSpPr/>
          <p:nvPr/>
        </p:nvSpPr>
        <p:spPr>
          <a:xfrm>
            <a:off x="2888987" y="3272910"/>
            <a:ext cx="828414" cy="1114195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3200" dirty="0"/>
          </a:p>
        </p:txBody>
      </p:sp>
      <p:sp>
        <p:nvSpPr>
          <p:cNvPr id="8" name="Seta: Para a Direita 7">
            <a:extLst>
              <a:ext uri="{FF2B5EF4-FFF2-40B4-BE49-F238E27FC236}">
                <a16:creationId xmlns:a16="http://schemas.microsoft.com/office/drawing/2014/main" id="{E6D9DDEB-F83D-7BF3-5D8C-655026902FD6}"/>
              </a:ext>
            </a:extLst>
          </p:cNvPr>
          <p:cNvSpPr/>
          <p:nvPr/>
        </p:nvSpPr>
        <p:spPr>
          <a:xfrm rot="16200000">
            <a:off x="8157672" y="2871902"/>
            <a:ext cx="828414" cy="1114195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3200" dirty="0"/>
          </a:p>
        </p:txBody>
      </p:sp>
      <p:sp>
        <p:nvSpPr>
          <p:cNvPr id="9" name="Seta: Para a Direita 8">
            <a:extLst>
              <a:ext uri="{FF2B5EF4-FFF2-40B4-BE49-F238E27FC236}">
                <a16:creationId xmlns:a16="http://schemas.microsoft.com/office/drawing/2014/main" id="{2EF968CF-4D09-426B-3AE8-0E5FDEDDAEC3}"/>
              </a:ext>
            </a:extLst>
          </p:cNvPr>
          <p:cNvSpPr/>
          <p:nvPr/>
        </p:nvSpPr>
        <p:spPr>
          <a:xfrm rot="1845774">
            <a:off x="2618420" y="5512050"/>
            <a:ext cx="828414" cy="1114195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3200" dirty="0"/>
          </a:p>
        </p:txBody>
      </p:sp>
    </p:spTree>
    <p:extLst>
      <p:ext uri="{BB962C8B-B14F-4D97-AF65-F5344CB8AC3E}">
        <p14:creationId xmlns:p14="http://schemas.microsoft.com/office/powerpoint/2010/main" val="1903768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>
            <a:extLst>
              <a:ext uri="{FF2B5EF4-FFF2-40B4-BE49-F238E27FC236}">
                <a16:creationId xmlns:a16="http://schemas.microsoft.com/office/drawing/2014/main" id="{400E4843-2618-F5C7-1754-57929C7700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8934" y="0"/>
            <a:ext cx="9113066" cy="6858000"/>
          </a:xfrm>
          <a:prstGeom prst="rect">
            <a:avLst/>
          </a:prstGeom>
        </p:spPr>
      </p:pic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690B803E-F3E2-DF21-52F0-CAE1B466971F}"/>
              </a:ext>
            </a:extLst>
          </p:cNvPr>
          <p:cNvSpPr/>
          <p:nvPr/>
        </p:nvSpPr>
        <p:spPr>
          <a:xfrm>
            <a:off x="154252" y="1509495"/>
            <a:ext cx="2812683" cy="5116749"/>
          </a:xfrm>
          <a:prstGeom prst="roundRect">
            <a:avLst/>
          </a:prstGeom>
          <a:solidFill>
            <a:schemeClr val="bg1"/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1500603F-E71E-FAFD-C9BF-AAA67C94F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801" y="1392623"/>
            <a:ext cx="2559764" cy="5097435"/>
          </a:xfrm>
        </p:spPr>
        <p:txBody>
          <a:bodyPr>
            <a:noAutofit/>
          </a:bodyPr>
          <a:lstStyle/>
          <a:p>
            <a:pPr algn="ctr"/>
            <a:r>
              <a:rPr lang="pt-PT" sz="4000" dirty="0"/>
              <a:t>Tal como mostra no desenho ao lado, os graus de liberdade estão todos eliminados.</a:t>
            </a:r>
          </a:p>
        </p:txBody>
      </p:sp>
      <p:sp>
        <p:nvSpPr>
          <p:cNvPr id="9" name="Seta: Para a Direita 8">
            <a:extLst>
              <a:ext uri="{FF2B5EF4-FFF2-40B4-BE49-F238E27FC236}">
                <a16:creationId xmlns:a16="http://schemas.microsoft.com/office/drawing/2014/main" id="{2EF968CF-4D09-426B-3AE8-0E5FDEDDAEC3}"/>
              </a:ext>
            </a:extLst>
          </p:cNvPr>
          <p:cNvSpPr/>
          <p:nvPr/>
        </p:nvSpPr>
        <p:spPr>
          <a:xfrm>
            <a:off x="8669025" y="2953675"/>
            <a:ext cx="828414" cy="1114195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3200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8F2F9520-3063-A5C3-3283-11A561CAA8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4571" y="186394"/>
            <a:ext cx="1359977" cy="1070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8331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96EA279D-4D9B-665E-1F54-3CC86F45D4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1806" y="645064"/>
            <a:ext cx="6715125" cy="5172075"/>
          </a:xfrm>
          <a:prstGeom prst="rect">
            <a:avLst/>
          </a:prstGeom>
        </p:spPr>
      </p:pic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690B803E-F3E2-DF21-52F0-CAE1B466971F}"/>
              </a:ext>
            </a:extLst>
          </p:cNvPr>
          <p:cNvSpPr/>
          <p:nvPr/>
        </p:nvSpPr>
        <p:spPr>
          <a:xfrm>
            <a:off x="125069" y="700390"/>
            <a:ext cx="4816582" cy="5574092"/>
          </a:xfrm>
          <a:prstGeom prst="roundRect">
            <a:avLst/>
          </a:prstGeom>
          <a:solidFill>
            <a:schemeClr val="bg1"/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1500603F-E71E-FAFD-C9BF-AAA67C94F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618" y="583518"/>
            <a:ext cx="4660484" cy="5690964"/>
          </a:xfrm>
        </p:spPr>
        <p:txBody>
          <a:bodyPr>
            <a:noAutofit/>
          </a:bodyPr>
          <a:lstStyle/>
          <a:p>
            <a:pPr algn="ctr"/>
            <a:r>
              <a:rPr lang="pt-PT" sz="4000" dirty="0"/>
              <a:t>À medida que façamos o desenho 2D, analisamos os graus de liberdade e atribuímos em primeiro lugar relações espaciais e depois cotas.</a:t>
            </a:r>
          </a:p>
        </p:txBody>
      </p:sp>
      <p:sp>
        <p:nvSpPr>
          <p:cNvPr id="9" name="Seta: Para a Direita 8">
            <a:extLst>
              <a:ext uri="{FF2B5EF4-FFF2-40B4-BE49-F238E27FC236}">
                <a16:creationId xmlns:a16="http://schemas.microsoft.com/office/drawing/2014/main" id="{2EF968CF-4D09-426B-3AE8-0E5FDEDDAEC3}"/>
              </a:ext>
            </a:extLst>
          </p:cNvPr>
          <p:cNvSpPr/>
          <p:nvPr/>
        </p:nvSpPr>
        <p:spPr>
          <a:xfrm rot="10800000">
            <a:off x="10993936" y="4091812"/>
            <a:ext cx="828414" cy="1114195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3200" dirty="0"/>
          </a:p>
        </p:txBody>
      </p:sp>
    </p:spTree>
    <p:extLst>
      <p:ext uri="{BB962C8B-B14F-4D97-AF65-F5344CB8AC3E}">
        <p14:creationId xmlns:p14="http://schemas.microsoft.com/office/powerpoint/2010/main" val="11494472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96EA279D-4D9B-665E-1F54-3CC86F45D4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1806" y="645064"/>
            <a:ext cx="6715125" cy="5172075"/>
          </a:xfrm>
          <a:prstGeom prst="rect">
            <a:avLst/>
          </a:prstGeom>
        </p:spPr>
      </p:pic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690B803E-F3E2-DF21-52F0-CAE1B466971F}"/>
              </a:ext>
            </a:extLst>
          </p:cNvPr>
          <p:cNvSpPr/>
          <p:nvPr/>
        </p:nvSpPr>
        <p:spPr>
          <a:xfrm>
            <a:off x="125069" y="700390"/>
            <a:ext cx="4816582" cy="5574092"/>
          </a:xfrm>
          <a:prstGeom prst="roundRect">
            <a:avLst/>
          </a:prstGeom>
          <a:solidFill>
            <a:schemeClr val="bg1"/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1500603F-E71E-FAFD-C9BF-AAA67C94F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618" y="583518"/>
            <a:ext cx="4660484" cy="5690964"/>
          </a:xfrm>
        </p:spPr>
        <p:txBody>
          <a:bodyPr>
            <a:noAutofit/>
          </a:bodyPr>
          <a:lstStyle/>
          <a:p>
            <a:pPr algn="ctr"/>
            <a:r>
              <a:rPr lang="pt-PT" sz="4000" dirty="0"/>
              <a:t>Neste caso, terá que ser cota. Contudo, vais verificar que esta cota será temporária. Mais tarde poderemos ajustá-la ou até eliminá-la.</a:t>
            </a:r>
          </a:p>
        </p:txBody>
      </p:sp>
      <p:sp>
        <p:nvSpPr>
          <p:cNvPr id="9" name="Seta: Para a Direita 8">
            <a:extLst>
              <a:ext uri="{FF2B5EF4-FFF2-40B4-BE49-F238E27FC236}">
                <a16:creationId xmlns:a16="http://schemas.microsoft.com/office/drawing/2014/main" id="{2EF968CF-4D09-426B-3AE8-0E5FDEDDAEC3}"/>
              </a:ext>
            </a:extLst>
          </p:cNvPr>
          <p:cNvSpPr/>
          <p:nvPr/>
        </p:nvSpPr>
        <p:spPr>
          <a:xfrm rot="10800000">
            <a:off x="10993936" y="4091812"/>
            <a:ext cx="828414" cy="1114195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3200" dirty="0"/>
          </a:p>
        </p:txBody>
      </p:sp>
    </p:spTree>
    <p:extLst>
      <p:ext uri="{BB962C8B-B14F-4D97-AF65-F5344CB8AC3E}">
        <p14:creationId xmlns:p14="http://schemas.microsoft.com/office/powerpoint/2010/main" val="33689643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CC8CC52E-27CA-0436-25F6-E9AC12F67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9150" y="923925"/>
            <a:ext cx="6553200" cy="5010150"/>
          </a:xfrm>
          <a:prstGeom prst="rect">
            <a:avLst/>
          </a:prstGeom>
        </p:spPr>
      </p:pic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690B803E-F3E2-DF21-52F0-CAE1B466971F}"/>
              </a:ext>
            </a:extLst>
          </p:cNvPr>
          <p:cNvSpPr/>
          <p:nvPr/>
        </p:nvSpPr>
        <p:spPr>
          <a:xfrm>
            <a:off x="125069" y="700390"/>
            <a:ext cx="4816582" cy="5574092"/>
          </a:xfrm>
          <a:prstGeom prst="roundRect">
            <a:avLst/>
          </a:prstGeom>
          <a:solidFill>
            <a:schemeClr val="bg1"/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1500603F-E71E-FAFD-C9BF-AAA67C94F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618" y="583518"/>
            <a:ext cx="4660484" cy="5690964"/>
          </a:xfrm>
        </p:spPr>
        <p:txBody>
          <a:bodyPr>
            <a:noAutofit/>
          </a:bodyPr>
          <a:lstStyle/>
          <a:p>
            <a:pPr algn="ctr"/>
            <a:r>
              <a:rPr lang="pt-PT" sz="4000" dirty="0"/>
              <a:t>Colocou-se uma cota de 25 milímetros só para “fechar o desenho”.</a:t>
            </a:r>
          </a:p>
        </p:txBody>
      </p:sp>
      <p:sp>
        <p:nvSpPr>
          <p:cNvPr id="9" name="Seta: Para a Direita 8">
            <a:extLst>
              <a:ext uri="{FF2B5EF4-FFF2-40B4-BE49-F238E27FC236}">
                <a16:creationId xmlns:a16="http://schemas.microsoft.com/office/drawing/2014/main" id="{2EF968CF-4D09-426B-3AE8-0E5FDEDDAEC3}"/>
              </a:ext>
            </a:extLst>
          </p:cNvPr>
          <p:cNvSpPr/>
          <p:nvPr/>
        </p:nvSpPr>
        <p:spPr>
          <a:xfrm>
            <a:off x="9670974" y="2720212"/>
            <a:ext cx="828414" cy="1114195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3200" dirty="0"/>
          </a:p>
        </p:txBody>
      </p:sp>
    </p:spTree>
    <p:extLst>
      <p:ext uri="{BB962C8B-B14F-4D97-AF65-F5344CB8AC3E}">
        <p14:creationId xmlns:p14="http://schemas.microsoft.com/office/powerpoint/2010/main" val="5492154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DFE9FAED-4436-4D2A-2B33-D94DA3E031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7097" y="700390"/>
            <a:ext cx="6562725" cy="5343525"/>
          </a:xfrm>
          <a:prstGeom prst="rect">
            <a:avLst/>
          </a:prstGeom>
        </p:spPr>
      </p:pic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690B803E-F3E2-DF21-52F0-CAE1B466971F}"/>
              </a:ext>
            </a:extLst>
          </p:cNvPr>
          <p:cNvSpPr/>
          <p:nvPr/>
        </p:nvSpPr>
        <p:spPr>
          <a:xfrm>
            <a:off x="125069" y="700390"/>
            <a:ext cx="4816582" cy="5574092"/>
          </a:xfrm>
          <a:prstGeom prst="roundRect">
            <a:avLst/>
          </a:prstGeom>
          <a:solidFill>
            <a:schemeClr val="bg1"/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1500603F-E71E-FAFD-C9BF-AAA67C94F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618" y="583518"/>
            <a:ext cx="4660484" cy="5690964"/>
          </a:xfrm>
        </p:spPr>
        <p:txBody>
          <a:bodyPr>
            <a:noAutofit/>
          </a:bodyPr>
          <a:lstStyle/>
          <a:p>
            <a:pPr algn="ctr"/>
            <a:r>
              <a:rPr lang="pt-PT" sz="4000" dirty="0"/>
              <a:t>Mais uma linha. Esta linha também não tem referência espacial fácil de determinar.</a:t>
            </a:r>
            <a:br>
              <a:rPr lang="pt-PT" sz="4000" dirty="0"/>
            </a:br>
            <a:r>
              <a:rPr lang="pt-PT" sz="4000" dirty="0"/>
              <a:t>Então atribui-se uma cota.</a:t>
            </a:r>
          </a:p>
        </p:txBody>
      </p:sp>
      <p:sp>
        <p:nvSpPr>
          <p:cNvPr id="9" name="Seta: Para a Direita 8">
            <a:extLst>
              <a:ext uri="{FF2B5EF4-FFF2-40B4-BE49-F238E27FC236}">
                <a16:creationId xmlns:a16="http://schemas.microsoft.com/office/drawing/2014/main" id="{2EF968CF-4D09-426B-3AE8-0E5FDEDDAEC3}"/>
              </a:ext>
            </a:extLst>
          </p:cNvPr>
          <p:cNvSpPr/>
          <p:nvPr/>
        </p:nvSpPr>
        <p:spPr>
          <a:xfrm rot="5168412">
            <a:off x="9670974" y="3265823"/>
            <a:ext cx="828414" cy="1114195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3200" dirty="0"/>
          </a:p>
        </p:txBody>
      </p:sp>
    </p:spTree>
    <p:extLst>
      <p:ext uri="{BB962C8B-B14F-4D97-AF65-F5344CB8AC3E}">
        <p14:creationId xmlns:p14="http://schemas.microsoft.com/office/powerpoint/2010/main" val="36336915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DFE9FAED-4436-4D2A-2B33-D94DA3E031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7097" y="700390"/>
            <a:ext cx="6562725" cy="5343525"/>
          </a:xfrm>
          <a:prstGeom prst="rect">
            <a:avLst/>
          </a:prstGeom>
        </p:spPr>
      </p:pic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690B803E-F3E2-DF21-52F0-CAE1B466971F}"/>
              </a:ext>
            </a:extLst>
          </p:cNvPr>
          <p:cNvSpPr/>
          <p:nvPr/>
        </p:nvSpPr>
        <p:spPr>
          <a:xfrm>
            <a:off x="125069" y="700390"/>
            <a:ext cx="4816582" cy="5574092"/>
          </a:xfrm>
          <a:prstGeom prst="roundRect">
            <a:avLst/>
          </a:prstGeom>
          <a:solidFill>
            <a:schemeClr val="bg1"/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1500603F-E71E-FAFD-C9BF-AAA67C94F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618" y="583518"/>
            <a:ext cx="4660484" cy="5690964"/>
          </a:xfrm>
        </p:spPr>
        <p:txBody>
          <a:bodyPr>
            <a:noAutofit/>
          </a:bodyPr>
          <a:lstStyle/>
          <a:p>
            <a:pPr algn="ctr"/>
            <a:r>
              <a:rPr lang="pt-PT" sz="4000" dirty="0"/>
              <a:t>Mais uma linha. Esta linha também não tem referência espacial fácil de determinar.</a:t>
            </a:r>
            <a:br>
              <a:rPr lang="pt-PT" sz="4000" dirty="0"/>
            </a:br>
            <a:r>
              <a:rPr lang="pt-PT" sz="4000" dirty="0"/>
              <a:t>Então atribui-se uma cota.</a:t>
            </a:r>
          </a:p>
        </p:txBody>
      </p:sp>
      <p:sp>
        <p:nvSpPr>
          <p:cNvPr id="9" name="Seta: Para a Direita 8">
            <a:extLst>
              <a:ext uri="{FF2B5EF4-FFF2-40B4-BE49-F238E27FC236}">
                <a16:creationId xmlns:a16="http://schemas.microsoft.com/office/drawing/2014/main" id="{2EF968CF-4D09-426B-3AE8-0E5FDEDDAEC3}"/>
              </a:ext>
            </a:extLst>
          </p:cNvPr>
          <p:cNvSpPr/>
          <p:nvPr/>
        </p:nvSpPr>
        <p:spPr>
          <a:xfrm rot="5168412">
            <a:off x="9670974" y="3265823"/>
            <a:ext cx="828414" cy="1114195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3200" dirty="0"/>
          </a:p>
        </p:txBody>
      </p:sp>
    </p:spTree>
    <p:extLst>
      <p:ext uri="{BB962C8B-B14F-4D97-AF65-F5344CB8AC3E}">
        <p14:creationId xmlns:p14="http://schemas.microsoft.com/office/powerpoint/2010/main" val="35856968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690B803E-F3E2-DF21-52F0-CAE1B466971F}"/>
              </a:ext>
            </a:extLst>
          </p:cNvPr>
          <p:cNvSpPr/>
          <p:nvPr/>
        </p:nvSpPr>
        <p:spPr>
          <a:xfrm>
            <a:off x="262648" y="1254868"/>
            <a:ext cx="11659296" cy="5028237"/>
          </a:xfrm>
          <a:prstGeom prst="roundRect">
            <a:avLst/>
          </a:prstGeom>
          <a:solidFill>
            <a:schemeClr val="bg1"/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CC95D7A8-8994-F538-BA08-7B64B3D4825F}"/>
              </a:ext>
            </a:extLst>
          </p:cNvPr>
          <p:cNvSpPr txBox="1">
            <a:spLocks/>
          </p:cNvSpPr>
          <p:nvPr/>
        </p:nvSpPr>
        <p:spPr>
          <a:xfrm>
            <a:off x="460953" y="170746"/>
            <a:ext cx="11270093" cy="9479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 sz="4000" dirty="0"/>
              <a:t>Que novos tópicos e conceitos aprendeu? </a:t>
            </a:r>
            <a:endParaRPr lang="en-GB" sz="4000" dirty="0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2575CD89-8A6C-90AE-0881-8F8AC9398BF6}"/>
              </a:ext>
            </a:extLst>
          </p:cNvPr>
          <p:cNvSpPr txBox="1">
            <a:spLocks/>
          </p:cNvSpPr>
          <p:nvPr/>
        </p:nvSpPr>
        <p:spPr>
          <a:xfrm>
            <a:off x="1128919" y="1480737"/>
            <a:ext cx="10174621" cy="9479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 sz="4000" dirty="0"/>
              <a:t>…</a:t>
            </a:r>
            <a:endParaRPr lang="en-GB" sz="4000" dirty="0"/>
          </a:p>
        </p:txBody>
      </p:sp>
    </p:spTree>
    <p:extLst>
      <p:ext uri="{BB962C8B-B14F-4D97-AF65-F5344CB8AC3E}">
        <p14:creationId xmlns:p14="http://schemas.microsoft.com/office/powerpoint/2010/main" val="12186158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4877251C-60A5-B8F1-E8AD-8CEE921C50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7907" y="876300"/>
            <a:ext cx="6638925" cy="5105400"/>
          </a:xfrm>
          <a:prstGeom prst="rect">
            <a:avLst/>
          </a:prstGeom>
        </p:spPr>
      </p:pic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690B803E-F3E2-DF21-52F0-CAE1B466971F}"/>
              </a:ext>
            </a:extLst>
          </p:cNvPr>
          <p:cNvSpPr/>
          <p:nvPr/>
        </p:nvSpPr>
        <p:spPr>
          <a:xfrm>
            <a:off x="125069" y="700390"/>
            <a:ext cx="4816582" cy="5574092"/>
          </a:xfrm>
          <a:prstGeom prst="roundRect">
            <a:avLst/>
          </a:prstGeom>
          <a:solidFill>
            <a:schemeClr val="bg1"/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1500603F-E71E-FAFD-C9BF-AAA67C94F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618" y="583518"/>
            <a:ext cx="4660484" cy="5690964"/>
          </a:xfrm>
        </p:spPr>
        <p:txBody>
          <a:bodyPr>
            <a:noAutofit/>
          </a:bodyPr>
          <a:lstStyle/>
          <a:p>
            <a:pPr algn="ctr"/>
            <a:br>
              <a:rPr lang="pt-PT" sz="4000" dirty="0"/>
            </a:br>
            <a:r>
              <a:rPr lang="pt-PT" sz="4000" dirty="0"/>
              <a:t>Cota atribuída. Atenção que esta cota poderá ser ajustada. </a:t>
            </a:r>
            <a:br>
              <a:rPr lang="pt-PT" sz="4000" dirty="0"/>
            </a:br>
            <a:r>
              <a:rPr lang="pt-PT" sz="4000" b="1" u="sng" dirty="0"/>
              <a:t>A construção de um desenho 2D de raíz é gradual.</a:t>
            </a:r>
          </a:p>
        </p:txBody>
      </p:sp>
      <p:sp>
        <p:nvSpPr>
          <p:cNvPr id="9" name="Seta: Para a Direita 8">
            <a:extLst>
              <a:ext uri="{FF2B5EF4-FFF2-40B4-BE49-F238E27FC236}">
                <a16:creationId xmlns:a16="http://schemas.microsoft.com/office/drawing/2014/main" id="{2EF968CF-4D09-426B-3AE8-0E5FDEDDAEC3}"/>
              </a:ext>
            </a:extLst>
          </p:cNvPr>
          <p:cNvSpPr/>
          <p:nvPr/>
        </p:nvSpPr>
        <p:spPr>
          <a:xfrm rot="5168412">
            <a:off x="9865528" y="3499287"/>
            <a:ext cx="828414" cy="1114195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3200" dirty="0"/>
          </a:p>
        </p:txBody>
      </p:sp>
    </p:spTree>
    <p:extLst>
      <p:ext uri="{BB962C8B-B14F-4D97-AF65-F5344CB8AC3E}">
        <p14:creationId xmlns:p14="http://schemas.microsoft.com/office/powerpoint/2010/main" val="27002930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123B9306-2417-22DD-3C58-D12C607892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4623" y="794427"/>
            <a:ext cx="6733759" cy="5269145"/>
          </a:xfrm>
          <a:prstGeom prst="rect">
            <a:avLst/>
          </a:prstGeom>
        </p:spPr>
      </p:pic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690B803E-F3E2-DF21-52F0-CAE1B466971F}"/>
              </a:ext>
            </a:extLst>
          </p:cNvPr>
          <p:cNvSpPr/>
          <p:nvPr/>
        </p:nvSpPr>
        <p:spPr>
          <a:xfrm>
            <a:off x="125069" y="700389"/>
            <a:ext cx="4816582" cy="5846325"/>
          </a:xfrm>
          <a:prstGeom prst="roundRect">
            <a:avLst/>
          </a:prstGeom>
          <a:solidFill>
            <a:schemeClr val="bg1"/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1500603F-E71E-FAFD-C9BF-AAA67C94F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618" y="204281"/>
            <a:ext cx="4660484" cy="6420255"/>
          </a:xfrm>
        </p:spPr>
        <p:txBody>
          <a:bodyPr>
            <a:noAutofit/>
          </a:bodyPr>
          <a:lstStyle/>
          <a:p>
            <a:pPr algn="ctr"/>
            <a:br>
              <a:rPr lang="pt-PT" sz="4000" dirty="0"/>
            </a:br>
            <a:r>
              <a:rPr lang="pt-PT" sz="4000" dirty="0"/>
              <a:t>Eis a primeira linha em que podemos fechar o grau de liberdade com uma relação espacial.</a:t>
            </a:r>
            <a:br>
              <a:rPr lang="pt-PT" sz="4000" dirty="0"/>
            </a:br>
            <a:r>
              <a:rPr lang="pt-PT" sz="4000" dirty="0"/>
              <a:t>Vê no desenho ao lado que podes criar uma relação espacial de alinhamento horizontal.</a:t>
            </a:r>
            <a:endParaRPr lang="pt-PT" sz="4000" b="1" u="sng" dirty="0"/>
          </a:p>
        </p:txBody>
      </p:sp>
      <p:sp>
        <p:nvSpPr>
          <p:cNvPr id="9" name="Seta: Para a Direita 8">
            <a:extLst>
              <a:ext uri="{FF2B5EF4-FFF2-40B4-BE49-F238E27FC236}">
                <a16:creationId xmlns:a16="http://schemas.microsoft.com/office/drawing/2014/main" id="{2EF968CF-4D09-426B-3AE8-0E5FDEDDAEC3}"/>
              </a:ext>
            </a:extLst>
          </p:cNvPr>
          <p:cNvSpPr/>
          <p:nvPr/>
        </p:nvSpPr>
        <p:spPr>
          <a:xfrm rot="20968609">
            <a:off x="9515333" y="2382295"/>
            <a:ext cx="828414" cy="1114195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3200" dirty="0"/>
          </a:p>
        </p:txBody>
      </p:sp>
      <p:sp>
        <p:nvSpPr>
          <p:cNvPr id="7" name="Seta: Para a Direita 6">
            <a:extLst>
              <a:ext uri="{FF2B5EF4-FFF2-40B4-BE49-F238E27FC236}">
                <a16:creationId xmlns:a16="http://schemas.microsoft.com/office/drawing/2014/main" id="{CA3DE5B9-BBEA-DB13-8E6F-5217FF204787}"/>
              </a:ext>
            </a:extLst>
          </p:cNvPr>
          <p:cNvSpPr/>
          <p:nvPr/>
        </p:nvSpPr>
        <p:spPr>
          <a:xfrm rot="15996437">
            <a:off x="5681793" y="2483889"/>
            <a:ext cx="828414" cy="1114195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3200" dirty="0"/>
          </a:p>
        </p:txBody>
      </p:sp>
    </p:spTree>
    <p:extLst>
      <p:ext uri="{BB962C8B-B14F-4D97-AF65-F5344CB8AC3E}">
        <p14:creationId xmlns:p14="http://schemas.microsoft.com/office/powerpoint/2010/main" val="26459478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A24DE15A-1B6C-7726-B6B8-17A08CDA17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1836" y="986210"/>
            <a:ext cx="6436546" cy="5002453"/>
          </a:xfrm>
          <a:prstGeom prst="rect">
            <a:avLst/>
          </a:prstGeom>
        </p:spPr>
      </p:pic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690B803E-F3E2-DF21-52F0-CAE1B466971F}"/>
              </a:ext>
            </a:extLst>
          </p:cNvPr>
          <p:cNvSpPr/>
          <p:nvPr/>
        </p:nvSpPr>
        <p:spPr>
          <a:xfrm>
            <a:off x="125069" y="700389"/>
            <a:ext cx="4816582" cy="5846325"/>
          </a:xfrm>
          <a:prstGeom prst="roundRect">
            <a:avLst/>
          </a:prstGeom>
          <a:solidFill>
            <a:schemeClr val="bg1"/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1500603F-E71E-FAFD-C9BF-AAA67C94F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618" y="204281"/>
            <a:ext cx="4660484" cy="6420255"/>
          </a:xfrm>
        </p:spPr>
        <p:txBody>
          <a:bodyPr>
            <a:noAutofit/>
          </a:bodyPr>
          <a:lstStyle/>
          <a:p>
            <a:pPr algn="ctr"/>
            <a:br>
              <a:rPr lang="pt-PT" sz="4000" dirty="0"/>
            </a:br>
            <a:r>
              <a:rPr lang="pt-PT" sz="4000" dirty="0"/>
              <a:t>Relação espacial de alinhamento horizontal.</a:t>
            </a:r>
            <a:endParaRPr lang="pt-PT" sz="4000" b="1" u="sng" dirty="0"/>
          </a:p>
        </p:txBody>
      </p:sp>
      <p:sp>
        <p:nvSpPr>
          <p:cNvPr id="9" name="Seta: Para a Direita 8">
            <a:extLst>
              <a:ext uri="{FF2B5EF4-FFF2-40B4-BE49-F238E27FC236}">
                <a16:creationId xmlns:a16="http://schemas.microsoft.com/office/drawing/2014/main" id="{2EF968CF-4D09-426B-3AE8-0E5FDEDDAEC3}"/>
              </a:ext>
            </a:extLst>
          </p:cNvPr>
          <p:cNvSpPr/>
          <p:nvPr/>
        </p:nvSpPr>
        <p:spPr>
          <a:xfrm rot="20968609">
            <a:off x="9641793" y="2037438"/>
            <a:ext cx="828414" cy="1114195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3200" dirty="0"/>
          </a:p>
        </p:txBody>
      </p:sp>
      <p:sp>
        <p:nvSpPr>
          <p:cNvPr id="7" name="Seta: Para a Direita 6">
            <a:extLst>
              <a:ext uri="{FF2B5EF4-FFF2-40B4-BE49-F238E27FC236}">
                <a16:creationId xmlns:a16="http://schemas.microsoft.com/office/drawing/2014/main" id="{CA3DE5B9-BBEA-DB13-8E6F-5217FF204787}"/>
              </a:ext>
            </a:extLst>
          </p:cNvPr>
          <p:cNvSpPr/>
          <p:nvPr/>
        </p:nvSpPr>
        <p:spPr>
          <a:xfrm rot="15996437">
            <a:off x="5978952" y="2557867"/>
            <a:ext cx="828414" cy="1114195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3200" dirty="0"/>
          </a:p>
        </p:txBody>
      </p:sp>
    </p:spTree>
    <p:extLst>
      <p:ext uri="{BB962C8B-B14F-4D97-AF65-F5344CB8AC3E}">
        <p14:creationId xmlns:p14="http://schemas.microsoft.com/office/powerpoint/2010/main" val="32030839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A83CAFCD-F0AF-49E8-F4FD-EE1F27E364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2787" y="1204506"/>
            <a:ext cx="6468501" cy="4962829"/>
          </a:xfrm>
          <a:prstGeom prst="rect">
            <a:avLst/>
          </a:prstGeom>
        </p:spPr>
      </p:pic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690B803E-F3E2-DF21-52F0-CAE1B466971F}"/>
              </a:ext>
            </a:extLst>
          </p:cNvPr>
          <p:cNvSpPr/>
          <p:nvPr/>
        </p:nvSpPr>
        <p:spPr>
          <a:xfrm>
            <a:off x="125069" y="700389"/>
            <a:ext cx="4816582" cy="5846325"/>
          </a:xfrm>
          <a:prstGeom prst="roundRect">
            <a:avLst/>
          </a:prstGeom>
          <a:solidFill>
            <a:schemeClr val="bg1"/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1500603F-E71E-FAFD-C9BF-AAA67C94F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618" y="204281"/>
            <a:ext cx="4660484" cy="6420255"/>
          </a:xfrm>
        </p:spPr>
        <p:txBody>
          <a:bodyPr>
            <a:noAutofit/>
          </a:bodyPr>
          <a:lstStyle/>
          <a:p>
            <a:pPr algn="ctr"/>
            <a:br>
              <a:rPr lang="pt-PT" sz="4000" dirty="0"/>
            </a:br>
            <a:r>
              <a:rPr lang="pt-PT" sz="4000" dirty="0"/>
              <a:t>Continuamos de forma gradual.</a:t>
            </a:r>
            <a:endParaRPr lang="pt-PT" sz="4000" b="1" u="sng" dirty="0"/>
          </a:p>
        </p:txBody>
      </p:sp>
      <p:sp>
        <p:nvSpPr>
          <p:cNvPr id="9" name="Seta: Para a Direita 8">
            <a:extLst>
              <a:ext uri="{FF2B5EF4-FFF2-40B4-BE49-F238E27FC236}">
                <a16:creationId xmlns:a16="http://schemas.microsoft.com/office/drawing/2014/main" id="{2EF968CF-4D09-426B-3AE8-0E5FDEDDAEC3}"/>
              </a:ext>
            </a:extLst>
          </p:cNvPr>
          <p:cNvSpPr/>
          <p:nvPr/>
        </p:nvSpPr>
        <p:spPr>
          <a:xfrm rot="16962537">
            <a:off x="8941402" y="2871902"/>
            <a:ext cx="828414" cy="1114195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3200" dirty="0"/>
          </a:p>
        </p:txBody>
      </p:sp>
    </p:spTree>
    <p:extLst>
      <p:ext uri="{BB962C8B-B14F-4D97-AF65-F5344CB8AC3E}">
        <p14:creationId xmlns:p14="http://schemas.microsoft.com/office/powerpoint/2010/main" val="41247443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81D32D4A-2F8C-0A03-7A80-44D895113D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6115" y="1028900"/>
            <a:ext cx="6678538" cy="5189301"/>
          </a:xfrm>
          <a:prstGeom prst="rect">
            <a:avLst/>
          </a:prstGeom>
        </p:spPr>
      </p:pic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690B803E-F3E2-DF21-52F0-CAE1B466971F}"/>
              </a:ext>
            </a:extLst>
          </p:cNvPr>
          <p:cNvSpPr/>
          <p:nvPr/>
        </p:nvSpPr>
        <p:spPr>
          <a:xfrm>
            <a:off x="125069" y="700389"/>
            <a:ext cx="4816582" cy="5846325"/>
          </a:xfrm>
          <a:prstGeom prst="roundRect">
            <a:avLst/>
          </a:prstGeom>
          <a:solidFill>
            <a:schemeClr val="bg1"/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1500603F-E71E-FAFD-C9BF-AAA67C94F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618" y="204281"/>
            <a:ext cx="4660484" cy="6420255"/>
          </a:xfrm>
        </p:spPr>
        <p:txBody>
          <a:bodyPr>
            <a:noAutofit/>
          </a:bodyPr>
          <a:lstStyle/>
          <a:p>
            <a:pPr algn="ctr"/>
            <a:br>
              <a:rPr lang="pt-PT" sz="4000" dirty="0"/>
            </a:br>
            <a:r>
              <a:rPr lang="pt-PT" sz="4000" dirty="0"/>
              <a:t>Continuamos de forma gradual.</a:t>
            </a:r>
            <a:br>
              <a:rPr lang="pt-PT" sz="4000" dirty="0"/>
            </a:br>
            <a:r>
              <a:rPr lang="pt-PT" sz="4000" dirty="0"/>
              <a:t>Mais uma vez, não existe uma relação espacial fácil de determinar, logo coloca-se uma cota. </a:t>
            </a:r>
            <a:endParaRPr lang="pt-PT" sz="4000" b="1" u="sng" dirty="0"/>
          </a:p>
        </p:txBody>
      </p:sp>
      <p:sp>
        <p:nvSpPr>
          <p:cNvPr id="9" name="Seta: Para a Direita 8">
            <a:extLst>
              <a:ext uri="{FF2B5EF4-FFF2-40B4-BE49-F238E27FC236}">
                <a16:creationId xmlns:a16="http://schemas.microsoft.com/office/drawing/2014/main" id="{2EF968CF-4D09-426B-3AE8-0E5FDEDDAEC3}"/>
              </a:ext>
            </a:extLst>
          </p:cNvPr>
          <p:cNvSpPr/>
          <p:nvPr/>
        </p:nvSpPr>
        <p:spPr>
          <a:xfrm rot="16962537">
            <a:off x="9320780" y="2657894"/>
            <a:ext cx="828414" cy="1114195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3200" dirty="0"/>
          </a:p>
        </p:txBody>
      </p:sp>
    </p:spTree>
    <p:extLst>
      <p:ext uri="{BB962C8B-B14F-4D97-AF65-F5344CB8AC3E}">
        <p14:creationId xmlns:p14="http://schemas.microsoft.com/office/powerpoint/2010/main" val="19274833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2CA8ABDD-2AAB-DF0C-0C91-66D47CF80D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2268" y="913285"/>
            <a:ext cx="6876114" cy="5322145"/>
          </a:xfrm>
          <a:prstGeom prst="rect">
            <a:avLst/>
          </a:prstGeom>
        </p:spPr>
      </p:pic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690B803E-F3E2-DF21-52F0-CAE1B466971F}"/>
              </a:ext>
            </a:extLst>
          </p:cNvPr>
          <p:cNvSpPr/>
          <p:nvPr/>
        </p:nvSpPr>
        <p:spPr>
          <a:xfrm>
            <a:off x="125069" y="700389"/>
            <a:ext cx="4816582" cy="5846325"/>
          </a:xfrm>
          <a:prstGeom prst="roundRect">
            <a:avLst/>
          </a:prstGeom>
          <a:solidFill>
            <a:schemeClr val="bg1"/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1500603F-E71E-FAFD-C9BF-AAA67C94F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618" y="204281"/>
            <a:ext cx="4660484" cy="6420255"/>
          </a:xfrm>
        </p:spPr>
        <p:txBody>
          <a:bodyPr>
            <a:noAutofit/>
          </a:bodyPr>
          <a:lstStyle/>
          <a:p>
            <a:pPr algn="ctr"/>
            <a:br>
              <a:rPr lang="pt-PT" sz="4000" dirty="0"/>
            </a:br>
            <a:r>
              <a:rPr lang="pt-PT" sz="4000" dirty="0"/>
              <a:t>Continuamos de forma gradual.</a:t>
            </a:r>
            <a:br>
              <a:rPr lang="pt-PT" sz="4000" dirty="0"/>
            </a:br>
            <a:r>
              <a:rPr lang="pt-PT" sz="4000" dirty="0"/>
              <a:t>Desta vez, conseguimos igualar a linha.</a:t>
            </a:r>
            <a:endParaRPr lang="pt-PT" sz="4000" b="1" u="sng" dirty="0"/>
          </a:p>
        </p:txBody>
      </p:sp>
      <p:sp>
        <p:nvSpPr>
          <p:cNvPr id="9" name="Seta: Para a Direita 8">
            <a:extLst>
              <a:ext uri="{FF2B5EF4-FFF2-40B4-BE49-F238E27FC236}">
                <a16:creationId xmlns:a16="http://schemas.microsoft.com/office/drawing/2014/main" id="{2EF968CF-4D09-426B-3AE8-0E5FDEDDAEC3}"/>
              </a:ext>
            </a:extLst>
          </p:cNvPr>
          <p:cNvSpPr/>
          <p:nvPr/>
        </p:nvSpPr>
        <p:spPr>
          <a:xfrm rot="16962537">
            <a:off x="9155410" y="4860997"/>
            <a:ext cx="828414" cy="1114195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3200" dirty="0"/>
          </a:p>
        </p:txBody>
      </p:sp>
    </p:spTree>
    <p:extLst>
      <p:ext uri="{BB962C8B-B14F-4D97-AF65-F5344CB8AC3E}">
        <p14:creationId xmlns:p14="http://schemas.microsoft.com/office/powerpoint/2010/main" val="686067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C5575FEB-C914-1187-502A-D64711AC6C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7646" y="2422186"/>
            <a:ext cx="5784354" cy="4435813"/>
          </a:xfrm>
          <a:prstGeom prst="rect">
            <a:avLst/>
          </a:prstGeom>
        </p:spPr>
      </p:pic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690B803E-F3E2-DF21-52F0-CAE1B466971F}"/>
              </a:ext>
            </a:extLst>
          </p:cNvPr>
          <p:cNvSpPr/>
          <p:nvPr/>
        </p:nvSpPr>
        <p:spPr>
          <a:xfrm>
            <a:off x="136584" y="77683"/>
            <a:ext cx="11861797" cy="1575883"/>
          </a:xfrm>
          <a:prstGeom prst="roundRect">
            <a:avLst/>
          </a:prstGeom>
          <a:solidFill>
            <a:schemeClr val="bg1"/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1500603F-E71E-FAFD-C9BF-AAA67C94F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619" y="126322"/>
            <a:ext cx="11528212" cy="1225685"/>
          </a:xfrm>
        </p:spPr>
        <p:txBody>
          <a:bodyPr>
            <a:noAutofit/>
          </a:bodyPr>
          <a:lstStyle/>
          <a:p>
            <a:pPr algn="ctr"/>
            <a:br>
              <a:rPr lang="pt-PT" sz="4000" dirty="0"/>
            </a:br>
            <a:r>
              <a:rPr lang="pt-PT" sz="4000" dirty="0"/>
              <a:t>Continuamos de forma gradual.</a:t>
            </a:r>
            <a:br>
              <a:rPr lang="pt-PT" sz="4000" dirty="0"/>
            </a:br>
            <a:r>
              <a:rPr lang="pt-PT" sz="4000" dirty="0"/>
              <a:t>Desta vez, conseguimos igualar a linha.</a:t>
            </a:r>
            <a:endParaRPr lang="pt-PT" sz="4000" b="1" u="sng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1E7AB566-5CC4-B5CA-DF42-31D83BE091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370038"/>
            <a:ext cx="5784354" cy="4477118"/>
          </a:xfrm>
          <a:prstGeom prst="rect">
            <a:avLst/>
          </a:prstGeom>
        </p:spPr>
      </p:pic>
      <p:sp>
        <p:nvSpPr>
          <p:cNvPr id="8" name="Seta: Bidirecional 7">
            <a:extLst>
              <a:ext uri="{FF2B5EF4-FFF2-40B4-BE49-F238E27FC236}">
                <a16:creationId xmlns:a16="http://schemas.microsoft.com/office/drawing/2014/main" id="{14DC337D-5C38-7BCC-FE69-3BF8769DAEB5}"/>
              </a:ext>
            </a:extLst>
          </p:cNvPr>
          <p:cNvSpPr/>
          <p:nvPr/>
        </p:nvSpPr>
        <p:spPr>
          <a:xfrm>
            <a:off x="5437761" y="4283484"/>
            <a:ext cx="4640093" cy="1183461"/>
          </a:xfrm>
          <a:prstGeom prst="left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68788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2CA8ABDD-2AAB-DF0C-0C91-66D47CF80D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2268" y="913285"/>
            <a:ext cx="6876114" cy="5322145"/>
          </a:xfrm>
          <a:prstGeom prst="rect">
            <a:avLst/>
          </a:prstGeom>
        </p:spPr>
      </p:pic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690B803E-F3E2-DF21-52F0-CAE1B466971F}"/>
              </a:ext>
            </a:extLst>
          </p:cNvPr>
          <p:cNvSpPr/>
          <p:nvPr/>
        </p:nvSpPr>
        <p:spPr>
          <a:xfrm>
            <a:off x="125069" y="700389"/>
            <a:ext cx="4816582" cy="5846325"/>
          </a:xfrm>
          <a:prstGeom prst="roundRect">
            <a:avLst/>
          </a:prstGeom>
          <a:solidFill>
            <a:schemeClr val="bg1"/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1500603F-E71E-FAFD-C9BF-AAA67C94F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618" y="204281"/>
            <a:ext cx="4660484" cy="6420255"/>
          </a:xfrm>
        </p:spPr>
        <p:txBody>
          <a:bodyPr>
            <a:noAutofit/>
          </a:bodyPr>
          <a:lstStyle/>
          <a:p>
            <a:pPr algn="ctr"/>
            <a:br>
              <a:rPr lang="pt-PT" sz="4000" dirty="0"/>
            </a:br>
            <a:r>
              <a:rPr lang="pt-PT" sz="4000" dirty="0"/>
              <a:t>Continuamos de forma gradual.</a:t>
            </a:r>
            <a:br>
              <a:rPr lang="pt-PT" sz="4000" dirty="0"/>
            </a:br>
            <a:r>
              <a:rPr lang="pt-PT" sz="4000" dirty="0"/>
              <a:t>Desta vez, conseguimos igualar a linha.</a:t>
            </a:r>
            <a:endParaRPr lang="pt-PT" sz="4000" b="1" u="sng" dirty="0"/>
          </a:p>
        </p:txBody>
      </p:sp>
      <p:sp>
        <p:nvSpPr>
          <p:cNvPr id="9" name="Seta: Para a Direita 8">
            <a:extLst>
              <a:ext uri="{FF2B5EF4-FFF2-40B4-BE49-F238E27FC236}">
                <a16:creationId xmlns:a16="http://schemas.microsoft.com/office/drawing/2014/main" id="{2EF968CF-4D09-426B-3AE8-0E5FDEDDAEC3}"/>
              </a:ext>
            </a:extLst>
          </p:cNvPr>
          <p:cNvSpPr/>
          <p:nvPr/>
        </p:nvSpPr>
        <p:spPr>
          <a:xfrm rot="16962537">
            <a:off x="9155410" y="4860997"/>
            <a:ext cx="828414" cy="1114195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3200" dirty="0"/>
          </a:p>
        </p:txBody>
      </p:sp>
    </p:spTree>
    <p:extLst>
      <p:ext uri="{BB962C8B-B14F-4D97-AF65-F5344CB8AC3E}">
        <p14:creationId xmlns:p14="http://schemas.microsoft.com/office/powerpoint/2010/main" val="231487627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5C6CBC50-745D-E7C2-5455-B4A857AB08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0200" y="913285"/>
            <a:ext cx="6867525" cy="5372100"/>
          </a:xfrm>
          <a:prstGeom prst="rect">
            <a:avLst/>
          </a:prstGeom>
        </p:spPr>
      </p:pic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690B803E-F3E2-DF21-52F0-CAE1B466971F}"/>
              </a:ext>
            </a:extLst>
          </p:cNvPr>
          <p:cNvSpPr/>
          <p:nvPr/>
        </p:nvSpPr>
        <p:spPr>
          <a:xfrm>
            <a:off x="125069" y="700389"/>
            <a:ext cx="4660484" cy="5846325"/>
          </a:xfrm>
          <a:prstGeom prst="roundRect">
            <a:avLst/>
          </a:prstGeom>
          <a:solidFill>
            <a:schemeClr val="bg1"/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1500603F-E71E-FAFD-C9BF-AAA67C94F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821" y="311286"/>
            <a:ext cx="4036979" cy="6420255"/>
          </a:xfrm>
        </p:spPr>
        <p:txBody>
          <a:bodyPr>
            <a:noAutofit/>
          </a:bodyPr>
          <a:lstStyle/>
          <a:p>
            <a:pPr algn="ctr"/>
            <a:br>
              <a:rPr lang="pt-PT" sz="4000" dirty="0"/>
            </a:br>
            <a:r>
              <a:rPr lang="pt-PT" sz="4000" dirty="0"/>
              <a:t>De </a:t>
            </a:r>
            <a:r>
              <a:rPr lang="pt-PT" sz="4000" b="1" u="sng" dirty="0"/>
              <a:t>forma gradual</a:t>
            </a:r>
            <a:r>
              <a:rPr lang="pt-PT" sz="4000" dirty="0"/>
              <a:t>, completar todos os dentes, usando relações espaciais.</a:t>
            </a:r>
            <a:endParaRPr lang="pt-PT" sz="4000" b="1" u="sng" dirty="0"/>
          </a:p>
        </p:txBody>
      </p:sp>
    </p:spTree>
    <p:extLst>
      <p:ext uri="{BB962C8B-B14F-4D97-AF65-F5344CB8AC3E}">
        <p14:creationId xmlns:p14="http://schemas.microsoft.com/office/powerpoint/2010/main" val="164711625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F9D307B8-C5BD-A49F-68E8-737150A0A450}"/>
              </a:ext>
            </a:extLst>
          </p:cNvPr>
          <p:cNvSpPr txBox="1">
            <a:spLocks/>
          </p:cNvSpPr>
          <p:nvPr/>
        </p:nvSpPr>
        <p:spPr>
          <a:xfrm>
            <a:off x="612843" y="226337"/>
            <a:ext cx="11157625" cy="11258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 sz="4800" b="1" dirty="0">
                <a:solidFill>
                  <a:schemeClr val="accent2"/>
                </a:solidFill>
              </a:rPr>
              <a:t>Exercício</a:t>
            </a:r>
            <a:r>
              <a:rPr lang="pt-PT" sz="4800" b="1" dirty="0"/>
              <a:t>:</a:t>
            </a:r>
          </a:p>
          <a:p>
            <a:r>
              <a:rPr lang="pt-PT" sz="4000" dirty="0"/>
              <a:t>1.3. Elaborar a outra metade do sensor. </a:t>
            </a:r>
            <a:endParaRPr lang="en-GB" sz="4000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599068E-D790-5C16-401D-921D47F304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5017" y="1277559"/>
            <a:ext cx="7015366" cy="5497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1008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F9D307B8-C5BD-A49F-68E8-737150A0A450}"/>
              </a:ext>
            </a:extLst>
          </p:cNvPr>
          <p:cNvSpPr txBox="1">
            <a:spLocks/>
          </p:cNvSpPr>
          <p:nvPr/>
        </p:nvSpPr>
        <p:spPr>
          <a:xfrm>
            <a:off x="612843" y="226337"/>
            <a:ext cx="11157625" cy="21569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 sz="4800" b="1" dirty="0">
                <a:solidFill>
                  <a:schemeClr val="accent2"/>
                </a:solidFill>
              </a:rPr>
              <a:t>Exercício</a:t>
            </a:r>
            <a:r>
              <a:rPr lang="pt-PT" sz="4800" b="1" dirty="0"/>
              <a:t>:</a:t>
            </a:r>
          </a:p>
          <a:p>
            <a:r>
              <a:rPr lang="pt-PT" sz="4000" dirty="0"/>
              <a:t>1.2. Desenha o sensor. </a:t>
            </a:r>
            <a:endParaRPr lang="en-GB" sz="4000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44DF610B-AB11-CFBB-7E67-10292DDB0F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9450" y="3688745"/>
            <a:ext cx="3573100" cy="2477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18086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4F307290-326B-2013-7E7C-0E071A6CD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7478" y="652461"/>
            <a:ext cx="2911254" cy="1293421"/>
          </a:xfrm>
        </p:spPr>
        <p:txBody>
          <a:bodyPr>
            <a:normAutofit/>
          </a:bodyPr>
          <a:lstStyle/>
          <a:p>
            <a:r>
              <a:rPr lang="pt-PT" sz="6000" b="1" dirty="0"/>
              <a:t>Dúvidas</a:t>
            </a:r>
          </a:p>
        </p:txBody>
      </p:sp>
      <p:sp>
        <p:nvSpPr>
          <p:cNvPr id="10" name="Forma livre: Forma 9">
            <a:extLst>
              <a:ext uri="{FF2B5EF4-FFF2-40B4-BE49-F238E27FC236}">
                <a16:creationId xmlns:a16="http://schemas.microsoft.com/office/drawing/2014/main" id="{09D97ED8-74C4-589A-40DA-9990EF91EAB8}"/>
              </a:ext>
            </a:extLst>
          </p:cNvPr>
          <p:cNvSpPr/>
          <p:nvPr/>
        </p:nvSpPr>
        <p:spPr>
          <a:xfrm>
            <a:off x="4861711" y="2272420"/>
            <a:ext cx="2192710" cy="2553077"/>
          </a:xfrm>
          <a:custGeom>
            <a:avLst/>
            <a:gdLst>
              <a:gd name="connsiteX0" fmla="*/ 0 w 2192710"/>
              <a:gd name="connsiteY0" fmla="*/ 174451 h 2854277"/>
              <a:gd name="connsiteX1" fmla="*/ 2181885 w 2192710"/>
              <a:gd name="connsiteY1" fmla="*/ 201612 h 2854277"/>
              <a:gd name="connsiteX2" fmla="*/ 869133 w 2192710"/>
              <a:gd name="connsiteY2" fmla="*/ 2202428 h 2854277"/>
              <a:gd name="connsiteX3" fmla="*/ 1566249 w 2192710"/>
              <a:gd name="connsiteY3" fmla="*/ 2854277 h 2854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92710" h="2854277">
                <a:moveTo>
                  <a:pt x="0" y="174451"/>
                </a:moveTo>
                <a:cubicBezTo>
                  <a:pt x="1018515" y="19033"/>
                  <a:pt x="2037030" y="-136384"/>
                  <a:pt x="2181885" y="201612"/>
                </a:cubicBezTo>
                <a:cubicBezTo>
                  <a:pt x="2326740" y="539608"/>
                  <a:pt x="971739" y="1760317"/>
                  <a:pt x="869133" y="2202428"/>
                </a:cubicBezTo>
                <a:cubicBezTo>
                  <a:pt x="766527" y="2644539"/>
                  <a:pt x="1448554" y="2692824"/>
                  <a:pt x="1566249" y="2854277"/>
                </a:cubicBezTo>
              </a:path>
            </a:pathLst>
          </a:cu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F7AEC38-0DED-5091-33C7-F4C58D010037}"/>
              </a:ext>
            </a:extLst>
          </p:cNvPr>
          <p:cNvSpPr/>
          <p:nvPr/>
        </p:nvSpPr>
        <p:spPr>
          <a:xfrm>
            <a:off x="6283105" y="5341545"/>
            <a:ext cx="298764" cy="2172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165909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5B2C8A5F-C4C0-AA23-2280-18573ED154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27" y="2673713"/>
            <a:ext cx="12029146" cy="3786414"/>
          </a:xfrm>
          <a:prstGeom prst="rect">
            <a:avLst/>
          </a:prstGeom>
        </p:spPr>
      </p:pic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F15E19E0-D48A-44B2-20EF-0FCD2908DD19}"/>
              </a:ext>
            </a:extLst>
          </p:cNvPr>
          <p:cNvSpPr/>
          <p:nvPr/>
        </p:nvSpPr>
        <p:spPr>
          <a:xfrm>
            <a:off x="3059852" y="3209930"/>
            <a:ext cx="6648352" cy="417398"/>
          </a:xfrm>
          <a:prstGeom prst="round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35F18F93-24D5-E462-7CAC-92EA45DEA241}"/>
              </a:ext>
            </a:extLst>
          </p:cNvPr>
          <p:cNvSpPr/>
          <p:nvPr/>
        </p:nvSpPr>
        <p:spPr>
          <a:xfrm>
            <a:off x="3059852" y="2794851"/>
            <a:ext cx="6988820" cy="389299"/>
          </a:xfrm>
          <a:prstGeom prst="round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DBCB3142-AB2B-FD32-E105-C4317837C476}"/>
              </a:ext>
            </a:extLst>
          </p:cNvPr>
          <p:cNvSpPr/>
          <p:nvPr/>
        </p:nvSpPr>
        <p:spPr>
          <a:xfrm>
            <a:off x="3059852" y="3709674"/>
            <a:ext cx="6648352" cy="389299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CEC04557-42AB-F327-AC8D-34E492591306}"/>
              </a:ext>
            </a:extLst>
          </p:cNvPr>
          <p:cNvSpPr/>
          <p:nvPr/>
        </p:nvSpPr>
        <p:spPr>
          <a:xfrm>
            <a:off x="3059851" y="4131808"/>
            <a:ext cx="9050721" cy="435577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CAF3872F-FEB7-C332-C0B0-726EF55D74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6187" y="3692176"/>
            <a:ext cx="344970" cy="340195"/>
          </a:xfrm>
          <a:prstGeom prst="rect">
            <a:avLst/>
          </a:prstGeom>
          <a:ln>
            <a:solidFill>
              <a:srgbClr val="FFC000"/>
            </a:solidFill>
          </a:ln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AF7F81DA-9636-CE9B-2798-E709A1188D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65602" y="4577797"/>
            <a:ext cx="344970" cy="340195"/>
          </a:xfrm>
          <a:prstGeom prst="rect">
            <a:avLst/>
          </a:prstGeom>
          <a:ln>
            <a:solidFill>
              <a:srgbClr val="FFC000"/>
            </a:solidFill>
          </a:ln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BEC216EC-3FD6-6678-3603-771D2B525F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9767" y="5557068"/>
            <a:ext cx="344970" cy="340195"/>
          </a:xfrm>
          <a:prstGeom prst="rect">
            <a:avLst/>
          </a:prstGeom>
          <a:ln>
            <a:solidFill>
              <a:srgbClr val="FFC000"/>
            </a:solidFill>
          </a:ln>
        </p:spPr>
      </p:pic>
      <p:sp>
        <p:nvSpPr>
          <p:cNvPr id="19" name="Retângulo: Cantos Arredondados 18">
            <a:extLst>
              <a:ext uri="{FF2B5EF4-FFF2-40B4-BE49-F238E27FC236}">
                <a16:creationId xmlns:a16="http://schemas.microsoft.com/office/drawing/2014/main" id="{FF549C4D-38E0-3264-8AB6-8215E5913B42}"/>
              </a:ext>
            </a:extLst>
          </p:cNvPr>
          <p:cNvSpPr/>
          <p:nvPr/>
        </p:nvSpPr>
        <p:spPr>
          <a:xfrm>
            <a:off x="3059850" y="4612734"/>
            <a:ext cx="6307885" cy="389299"/>
          </a:xfrm>
          <a:prstGeom prst="round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727D2348-F931-B08B-49A9-9D65C6FAB566}"/>
              </a:ext>
            </a:extLst>
          </p:cNvPr>
          <p:cNvSpPr/>
          <p:nvPr/>
        </p:nvSpPr>
        <p:spPr>
          <a:xfrm>
            <a:off x="3033213" y="5058009"/>
            <a:ext cx="7842310" cy="389299"/>
          </a:xfrm>
          <a:prstGeom prst="round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565687D8-183D-8650-F3CE-51681EA49E4E}"/>
              </a:ext>
            </a:extLst>
          </p:cNvPr>
          <p:cNvSpPr/>
          <p:nvPr/>
        </p:nvSpPr>
        <p:spPr>
          <a:xfrm>
            <a:off x="3033213" y="5543893"/>
            <a:ext cx="5925961" cy="389299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98B79B1A-131A-EA35-BAC9-03DA36DEB0CC}"/>
              </a:ext>
            </a:extLst>
          </p:cNvPr>
          <p:cNvSpPr/>
          <p:nvPr/>
        </p:nvSpPr>
        <p:spPr>
          <a:xfrm>
            <a:off x="3029161" y="6015538"/>
            <a:ext cx="8644030" cy="389299"/>
          </a:xfrm>
          <a:prstGeom prst="round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F96F8CD-1073-7552-8048-6912F18AE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950" y="182253"/>
            <a:ext cx="10476689" cy="985899"/>
          </a:xfrm>
        </p:spPr>
        <p:txBody>
          <a:bodyPr>
            <a:noAutofit/>
          </a:bodyPr>
          <a:lstStyle/>
          <a:p>
            <a:pPr algn="ctr"/>
            <a:r>
              <a:rPr lang="pt-PT" sz="4000" b="1" dirty="0">
                <a:solidFill>
                  <a:schemeClr val="accent6"/>
                </a:solidFill>
              </a:rPr>
              <a:t>Objetivos</a:t>
            </a:r>
            <a:r>
              <a:rPr lang="pt-PT" sz="4000" dirty="0"/>
              <a:t> a cumprir para atingir o </a:t>
            </a:r>
            <a:r>
              <a:rPr lang="pt-PT" sz="4000" b="1" dirty="0">
                <a:solidFill>
                  <a:schemeClr val="accent6"/>
                </a:solidFill>
              </a:rPr>
              <a:t>Perfil de Saída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6088EC4D-693E-87DF-E952-1544BFF499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75913" y="3255279"/>
            <a:ext cx="344969" cy="326700"/>
          </a:xfrm>
          <a:prstGeom prst="rect">
            <a:avLst/>
          </a:prstGeom>
        </p:spPr>
      </p:pic>
      <p:pic>
        <p:nvPicPr>
          <p:cNvPr id="23" name="Imagem 22">
            <a:extLst>
              <a:ext uri="{FF2B5EF4-FFF2-40B4-BE49-F238E27FC236}">
                <a16:creationId xmlns:a16="http://schemas.microsoft.com/office/drawing/2014/main" id="{A3B6E436-9A47-9F58-D8A4-F978A17FC5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50270" y="6016443"/>
            <a:ext cx="344969" cy="326700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42029825-DC5D-71BD-D17F-71B9DEBFAB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0324" y="2791882"/>
            <a:ext cx="344970" cy="340195"/>
          </a:xfrm>
          <a:prstGeom prst="rect">
            <a:avLst/>
          </a:prstGeom>
          <a:ln>
            <a:solidFill>
              <a:srgbClr val="FFC000"/>
            </a:solidFill>
          </a:ln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8EDADA2F-179C-2B5B-760C-69E7F9499E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4737" y="4648802"/>
            <a:ext cx="344970" cy="340195"/>
          </a:xfrm>
          <a:prstGeom prst="rect">
            <a:avLst/>
          </a:prstGeom>
          <a:ln>
            <a:solidFill>
              <a:srgbClr val="FFC000"/>
            </a:solidFill>
          </a:ln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6128388D-B9B5-65CE-F5C6-34108965C6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96670" y="5024587"/>
            <a:ext cx="344969" cy="32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4814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690B803E-F3E2-DF21-52F0-CAE1B466971F}"/>
              </a:ext>
            </a:extLst>
          </p:cNvPr>
          <p:cNvSpPr/>
          <p:nvPr/>
        </p:nvSpPr>
        <p:spPr>
          <a:xfrm>
            <a:off x="1812125" y="1106905"/>
            <a:ext cx="9192759" cy="3545306"/>
          </a:xfrm>
          <a:prstGeom prst="roundRect">
            <a:avLst/>
          </a:prstGeom>
          <a:solidFill>
            <a:schemeClr val="bg1"/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1500603F-E71E-FAFD-C9BF-AAA67C94F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2125" y="2076855"/>
            <a:ext cx="8813260" cy="2078049"/>
          </a:xfrm>
        </p:spPr>
        <p:txBody>
          <a:bodyPr>
            <a:noAutofit/>
          </a:bodyPr>
          <a:lstStyle/>
          <a:p>
            <a:pPr algn="ctr"/>
            <a:r>
              <a:rPr lang="pt-PT" sz="4800" dirty="0"/>
              <a:t>Perante um exercício em que tem que elaborar o desenho 2D, </a:t>
            </a:r>
            <a:r>
              <a:rPr lang="pt-PT" sz="4800" b="1" dirty="0"/>
              <a:t>como começar</a:t>
            </a:r>
            <a:r>
              <a:rPr lang="pt-PT" sz="48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926544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CB6E0174-5937-299D-9A18-FF8ABB8732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9122" y="0"/>
            <a:ext cx="6782878" cy="5666543"/>
          </a:xfrm>
          <a:prstGeom prst="rect">
            <a:avLst/>
          </a:prstGeom>
        </p:spPr>
      </p:pic>
      <p:sp>
        <p:nvSpPr>
          <p:cNvPr id="4" name="Título 1">
            <a:extLst>
              <a:ext uri="{FF2B5EF4-FFF2-40B4-BE49-F238E27FC236}">
                <a16:creationId xmlns:a16="http://schemas.microsoft.com/office/drawing/2014/main" id="{FE42FB36-A28A-E6CC-6637-44020FB5B3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279" y="1935804"/>
            <a:ext cx="4610911" cy="3219855"/>
          </a:xfrm>
        </p:spPr>
        <p:txBody>
          <a:bodyPr>
            <a:noAutofit/>
          </a:bodyPr>
          <a:lstStyle/>
          <a:p>
            <a:pPr algn="ctr"/>
            <a:r>
              <a:rPr lang="pt-PT" sz="4800" b="1" dirty="0"/>
              <a:t>0. Criar uma pasta  e criar o ficheiro que gere tudo.</a:t>
            </a:r>
            <a:br>
              <a:rPr lang="pt-PT" sz="4800" b="1" dirty="0"/>
            </a:br>
            <a:endParaRPr lang="pt-PT" sz="4800" b="1" dirty="0"/>
          </a:p>
        </p:txBody>
      </p:sp>
      <p:sp>
        <p:nvSpPr>
          <p:cNvPr id="5" name="Seta: Para a Direita 4">
            <a:extLst>
              <a:ext uri="{FF2B5EF4-FFF2-40B4-BE49-F238E27FC236}">
                <a16:creationId xmlns:a16="http://schemas.microsoft.com/office/drawing/2014/main" id="{3B0B9313-0767-8642-1757-6A4A14F8798A}"/>
              </a:ext>
            </a:extLst>
          </p:cNvPr>
          <p:cNvSpPr/>
          <p:nvPr/>
        </p:nvSpPr>
        <p:spPr>
          <a:xfrm>
            <a:off x="3495472" y="238510"/>
            <a:ext cx="2639437" cy="690663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3200" dirty="0"/>
              <a:t>0 - Projeto</a:t>
            </a:r>
          </a:p>
        </p:txBody>
      </p:sp>
      <p:sp>
        <p:nvSpPr>
          <p:cNvPr id="11" name="Seta: Para a Direita 10">
            <a:extLst>
              <a:ext uri="{FF2B5EF4-FFF2-40B4-BE49-F238E27FC236}">
                <a16:creationId xmlns:a16="http://schemas.microsoft.com/office/drawing/2014/main" id="{8E8A2FB0-E1E3-F5C2-735B-FDA37C74B58D}"/>
              </a:ext>
            </a:extLst>
          </p:cNvPr>
          <p:cNvSpPr/>
          <p:nvPr/>
        </p:nvSpPr>
        <p:spPr>
          <a:xfrm rot="2110595">
            <a:off x="1237124" y="4879179"/>
            <a:ext cx="2639437" cy="690663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3200" dirty="0"/>
              <a:t>0 - Projeto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60EF8AFE-2E46-24B3-5BE7-7C4BEA86F2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6615" y="5914640"/>
            <a:ext cx="3333750" cy="704850"/>
          </a:xfrm>
          <a:prstGeom prst="rect">
            <a:avLst/>
          </a:prstGeom>
        </p:spPr>
      </p:pic>
      <p:sp>
        <p:nvSpPr>
          <p:cNvPr id="15" name="Título 1">
            <a:extLst>
              <a:ext uri="{FF2B5EF4-FFF2-40B4-BE49-F238E27FC236}">
                <a16:creationId xmlns:a16="http://schemas.microsoft.com/office/drawing/2014/main" id="{563AD1C6-9BC6-6E05-0DFC-5BDE77E18CE1}"/>
              </a:ext>
            </a:extLst>
          </p:cNvPr>
          <p:cNvSpPr txBox="1">
            <a:spLocks/>
          </p:cNvSpPr>
          <p:nvPr/>
        </p:nvSpPr>
        <p:spPr>
          <a:xfrm>
            <a:off x="1" y="0"/>
            <a:ext cx="3151762" cy="14202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PT" sz="4800" b="1" dirty="0"/>
              <a:t>Passos a cumprir:</a:t>
            </a:r>
          </a:p>
        </p:txBody>
      </p:sp>
    </p:spTree>
    <p:extLst>
      <p:ext uri="{BB962C8B-B14F-4D97-AF65-F5344CB8AC3E}">
        <p14:creationId xmlns:p14="http://schemas.microsoft.com/office/powerpoint/2010/main" val="1561350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73CE5BB4-4811-F6B5-CE37-D273B99B93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8898" y="1330952"/>
            <a:ext cx="8043634" cy="4787746"/>
          </a:xfrm>
          <a:prstGeom prst="rect">
            <a:avLst/>
          </a:prstGeom>
        </p:spPr>
      </p:pic>
      <p:sp>
        <p:nvSpPr>
          <p:cNvPr id="4" name="Título 1">
            <a:extLst>
              <a:ext uri="{FF2B5EF4-FFF2-40B4-BE49-F238E27FC236}">
                <a16:creationId xmlns:a16="http://schemas.microsoft.com/office/drawing/2014/main" id="{FE42FB36-A28A-E6CC-6637-44020FB5B3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4610911" cy="690664"/>
          </a:xfrm>
        </p:spPr>
        <p:txBody>
          <a:bodyPr>
            <a:noAutofit/>
          </a:bodyPr>
          <a:lstStyle/>
          <a:p>
            <a:pPr algn="ctr"/>
            <a:r>
              <a:rPr lang="pt-PT" sz="4800" b="1" dirty="0"/>
              <a:t>Passos a cumprir:</a:t>
            </a:r>
          </a:p>
        </p:txBody>
      </p:sp>
      <p:sp>
        <p:nvSpPr>
          <p:cNvPr id="11" name="Seta: Para a Direita 10">
            <a:extLst>
              <a:ext uri="{FF2B5EF4-FFF2-40B4-BE49-F238E27FC236}">
                <a16:creationId xmlns:a16="http://schemas.microsoft.com/office/drawing/2014/main" id="{AA7A5E26-62D6-CAF4-E1E8-E7580E637040}"/>
              </a:ext>
            </a:extLst>
          </p:cNvPr>
          <p:cNvSpPr/>
          <p:nvPr/>
        </p:nvSpPr>
        <p:spPr>
          <a:xfrm>
            <a:off x="2091447" y="1075089"/>
            <a:ext cx="2097931" cy="690663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3200" dirty="0"/>
              <a:t>1 – novo.</a:t>
            </a:r>
          </a:p>
        </p:txBody>
      </p:sp>
      <p:sp>
        <p:nvSpPr>
          <p:cNvPr id="12" name="Seta: Para a Direita 11">
            <a:extLst>
              <a:ext uri="{FF2B5EF4-FFF2-40B4-BE49-F238E27FC236}">
                <a16:creationId xmlns:a16="http://schemas.microsoft.com/office/drawing/2014/main" id="{A42F8E05-3008-ED63-A048-231BD220D49D}"/>
              </a:ext>
            </a:extLst>
          </p:cNvPr>
          <p:cNvSpPr/>
          <p:nvPr/>
        </p:nvSpPr>
        <p:spPr>
          <a:xfrm>
            <a:off x="4533090" y="3163293"/>
            <a:ext cx="4847616" cy="690663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3200" dirty="0"/>
              <a:t>2 – selecionar peça.</a:t>
            </a:r>
          </a:p>
        </p:txBody>
      </p:sp>
    </p:spTree>
    <p:extLst>
      <p:ext uri="{BB962C8B-B14F-4D97-AF65-F5344CB8AC3E}">
        <p14:creationId xmlns:p14="http://schemas.microsoft.com/office/powerpoint/2010/main" val="40688614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>
            <a:extLst>
              <a:ext uri="{FF2B5EF4-FFF2-40B4-BE49-F238E27FC236}">
                <a16:creationId xmlns:a16="http://schemas.microsoft.com/office/drawing/2014/main" id="{F9E231B8-E7FB-E569-607E-56134FA556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4757" y="1231180"/>
            <a:ext cx="9370978" cy="4201217"/>
          </a:xfrm>
          <a:prstGeom prst="rect">
            <a:avLst/>
          </a:prstGeom>
        </p:spPr>
      </p:pic>
      <p:sp>
        <p:nvSpPr>
          <p:cNvPr id="4" name="Título 1">
            <a:extLst>
              <a:ext uri="{FF2B5EF4-FFF2-40B4-BE49-F238E27FC236}">
                <a16:creationId xmlns:a16="http://schemas.microsoft.com/office/drawing/2014/main" id="{FE42FB36-A28A-E6CC-6637-44020FB5B3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1089" y="0"/>
            <a:ext cx="4610911" cy="690664"/>
          </a:xfrm>
        </p:spPr>
        <p:txBody>
          <a:bodyPr>
            <a:noAutofit/>
          </a:bodyPr>
          <a:lstStyle/>
          <a:p>
            <a:pPr algn="ctr"/>
            <a:r>
              <a:rPr lang="pt-PT" sz="4800" b="1" dirty="0"/>
              <a:t>Passos a cumprir:</a:t>
            </a:r>
          </a:p>
        </p:txBody>
      </p:sp>
      <p:sp>
        <p:nvSpPr>
          <p:cNvPr id="11" name="Seta: Para a Direita 10">
            <a:extLst>
              <a:ext uri="{FF2B5EF4-FFF2-40B4-BE49-F238E27FC236}">
                <a16:creationId xmlns:a16="http://schemas.microsoft.com/office/drawing/2014/main" id="{AA7A5E26-62D6-CAF4-E1E8-E7580E637040}"/>
              </a:ext>
            </a:extLst>
          </p:cNvPr>
          <p:cNvSpPr/>
          <p:nvPr/>
        </p:nvSpPr>
        <p:spPr>
          <a:xfrm>
            <a:off x="1302857" y="492868"/>
            <a:ext cx="2418296" cy="1647217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3200" dirty="0"/>
              <a:t>3 – gravar peça.</a:t>
            </a:r>
          </a:p>
        </p:txBody>
      </p:sp>
      <p:sp>
        <p:nvSpPr>
          <p:cNvPr id="12" name="Seta: Para a Direita 11">
            <a:extLst>
              <a:ext uri="{FF2B5EF4-FFF2-40B4-BE49-F238E27FC236}">
                <a16:creationId xmlns:a16="http://schemas.microsoft.com/office/drawing/2014/main" id="{A42F8E05-3008-ED63-A048-231BD220D49D}"/>
              </a:ext>
            </a:extLst>
          </p:cNvPr>
          <p:cNvSpPr/>
          <p:nvPr/>
        </p:nvSpPr>
        <p:spPr>
          <a:xfrm>
            <a:off x="912778" y="2140085"/>
            <a:ext cx="5684196" cy="4464996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3200" dirty="0"/>
              <a:t>4 – Gravar peça com BOAS REFERÊNCIAS.</a:t>
            </a:r>
          </a:p>
        </p:txBody>
      </p:sp>
    </p:spTree>
    <p:extLst>
      <p:ext uri="{BB962C8B-B14F-4D97-AF65-F5344CB8AC3E}">
        <p14:creationId xmlns:p14="http://schemas.microsoft.com/office/powerpoint/2010/main" val="36134540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E716818D-EF70-12DE-59BC-8AC60C1ADEE4}"/>
              </a:ext>
            </a:extLst>
          </p:cNvPr>
          <p:cNvSpPr/>
          <p:nvPr/>
        </p:nvSpPr>
        <p:spPr>
          <a:xfrm>
            <a:off x="4844374" y="155643"/>
            <a:ext cx="6780179" cy="3285517"/>
          </a:xfrm>
          <a:prstGeom prst="roundRect">
            <a:avLst/>
          </a:prstGeom>
          <a:solidFill>
            <a:schemeClr val="bg1"/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0D18CA4-41FC-87F9-A25A-A8CC592E8F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3776" y="336346"/>
            <a:ext cx="5800725" cy="2038350"/>
          </a:xfrm>
          <a:prstGeom prst="rect">
            <a:avLst/>
          </a:prstGeom>
        </p:spPr>
      </p:pic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A1B1AA6F-0335-276F-CB80-CFF69ED008A2}"/>
              </a:ext>
            </a:extLst>
          </p:cNvPr>
          <p:cNvSpPr/>
          <p:nvPr/>
        </p:nvSpPr>
        <p:spPr>
          <a:xfrm>
            <a:off x="4584971" y="3789144"/>
            <a:ext cx="7400552" cy="2913213"/>
          </a:xfrm>
          <a:prstGeom prst="roundRect">
            <a:avLst/>
          </a:prstGeom>
          <a:solidFill>
            <a:schemeClr val="bg1"/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690B803E-F3E2-DF21-52F0-CAE1B466971F}"/>
              </a:ext>
            </a:extLst>
          </p:cNvPr>
          <p:cNvSpPr/>
          <p:nvPr/>
        </p:nvSpPr>
        <p:spPr>
          <a:xfrm>
            <a:off x="319967" y="184827"/>
            <a:ext cx="3775377" cy="2387330"/>
          </a:xfrm>
          <a:prstGeom prst="roundRect">
            <a:avLst/>
          </a:prstGeom>
          <a:solidFill>
            <a:schemeClr val="bg1"/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1500603F-E71E-FAFD-C9BF-AAA67C94F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704" y="432881"/>
            <a:ext cx="3995901" cy="1930940"/>
          </a:xfrm>
        </p:spPr>
        <p:txBody>
          <a:bodyPr>
            <a:noAutofit/>
          </a:bodyPr>
          <a:lstStyle/>
          <a:p>
            <a:pPr algn="ctr"/>
            <a:r>
              <a:rPr lang="pt-PT" sz="4800" b="1" dirty="0"/>
              <a:t>Metodologia</a:t>
            </a:r>
            <a:r>
              <a:rPr lang="pt-PT" sz="4800" dirty="0"/>
              <a:t> para gravar ficheiros: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29E7B2FA-DA98-47AF-2B8B-86AE81D85D7D}"/>
              </a:ext>
            </a:extLst>
          </p:cNvPr>
          <p:cNvSpPr txBox="1">
            <a:spLocks/>
          </p:cNvSpPr>
          <p:nvPr/>
        </p:nvSpPr>
        <p:spPr>
          <a:xfrm>
            <a:off x="4471481" y="3863501"/>
            <a:ext cx="7400552" cy="28388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PT" sz="6000" b="1" dirty="0"/>
              <a:t>Conclusão</a:t>
            </a:r>
            <a:r>
              <a:rPr lang="pt-PT" sz="4800" b="1" dirty="0"/>
              <a:t>:</a:t>
            </a:r>
            <a:r>
              <a:rPr lang="pt-PT" sz="4800" dirty="0"/>
              <a:t> Quando fizer a </a:t>
            </a:r>
            <a:r>
              <a:rPr lang="pt-PT" sz="4800" b="1" dirty="0">
                <a:solidFill>
                  <a:schemeClr val="accent2"/>
                </a:solidFill>
              </a:rPr>
              <a:t>BOM</a:t>
            </a:r>
            <a:r>
              <a:rPr lang="pt-PT" sz="4800" dirty="0"/>
              <a:t>, os ficheiros vão estar todos organizados por referência.</a:t>
            </a: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0383D2F6-6670-5677-1378-6247F3650AF6}"/>
              </a:ext>
            </a:extLst>
          </p:cNvPr>
          <p:cNvSpPr txBox="1">
            <a:spLocks/>
          </p:cNvSpPr>
          <p:nvPr/>
        </p:nvSpPr>
        <p:spPr>
          <a:xfrm>
            <a:off x="4584971" y="2572156"/>
            <a:ext cx="7400552" cy="8446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PT" sz="3200" dirty="0"/>
              <a:t>Nome – número da peça - versão</a:t>
            </a:r>
          </a:p>
        </p:txBody>
      </p:sp>
      <p:sp>
        <p:nvSpPr>
          <p:cNvPr id="11" name="Seta: Para a Direita 10">
            <a:extLst>
              <a:ext uri="{FF2B5EF4-FFF2-40B4-BE49-F238E27FC236}">
                <a16:creationId xmlns:a16="http://schemas.microsoft.com/office/drawing/2014/main" id="{E1027CC0-9667-5094-6AEF-DE8D669742DB}"/>
              </a:ext>
            </a:extLst>
          </p:cNvPr>
          <p:cNvSpPr/>
          <p:nvPr/>
        </p:nvSpPr>
        <p:spPr>
          <a:xfrm rot="16200000">
            <a:off x="8063945" y="2158052"/>
            <a:ext cx="593932" cy="632298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3200" dirty="0"/>
          </a:p>
        </p:txBody>
      </p:sp>
      <p:sp>
        <p:nvSpPr>
          <p:cNvPr id="13" name="Seta: Para a Direita 12">
            <a:extLst>
              <a:ext uri="{FF2B5EF4-FFF2-40B4-BE49-F238E27FC236}">
                <a16:creationId xmlns:a16="http://schemas.microsoft.com/office/drawing/2014/main" id="{E279AB48-10B4-1600-962D-379FFDDA05A9}"/>
              </a:ext>
            </a:extLst>
          </p:cNvPr>
          <p:cNvSpPr/>
          <p:nvPr/>
        </p:nvSpPr>
        <p:spPr>
          <a:xfrm rot="14451174">
            <a:off x="9967324" y="2145893"/>
            <a:ext cx="593932" cy="632298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3200" dirty="0"/>
          </a:p>
        </p:txBody>
      </p:sp>
      <p:sp>
        <p:nvSpPr>
          <p:cNvPr id="14" name="Seta: Para a Direita 13">
            <a:extLst>
              <a:ext uri="{FF2B5EF4-FFF2-40B4-BE49-F238E27FC236}">
                <a16:creationId xmlns:a16="http://schemas.microsoft.com/office/drawing/2014/main" id="{8B661D30-5663-1A0F-FC80-5FECF9524945}"/>
              </a:ext>
            </a:extLst>
          </p:cNvPr>
          <p:cNvSpPr/>
          <p:nvPr/>
        </p:nvSpPr>
        <p:spPr>
          <a:xfrm rot="17772697">
            <a:off x="5831453" y="2145893"/>
            <a:ext cx="593932" cy="632298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3200" dirty="0"/>
          </a:p>
        </p:txBody>
      </p:sp>
      <p:sp>
        <p:nvSpPr>
          <p:cNvPr id="16" name="Seta: Para a Direita 15">
            <a:extLst>
              <a:ext uri="{FF2B5EF4-FFF2-40B4-BE49-F238E27FC236}">
                <a16:creationId xmlns:a16="http://schemas.microsoft.com/office/drawing/2014/main" id="{3C40E3B7-E71B-7296-1394-F31EE3721AEE}"/>
              </a:ext>
            </a:extLst>
          </p:cNvPr>
          <p:cNvSpPr/>
          <p:nvPr/>
        </p:nvSpPr>
        <p:spPr>
          <a:xfrm>
            <a:off x="4153452" y="936421"/>
            <a:ext cx="690921" cy="632298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3200" dirty="0"/>
          </a:p>
        </p:txBody>
      </p:sp>
    </p:spTree>
    <p:extLst>
      <p:ext uri="{BB962C8B-B14F-4D97-AF65-F5344CB8AC3E}">
        <p14:creationId xmlns:p14="http://schemas.microsoft.com/office/powerpoint/2010/main" val="32347474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2026</TotalTime>
  <Words>693</Words>
  <Application>Microsoft Office PowerPoint</Application>
  <PresentationFormat>Ecrã Panorâmico</PresentationFormat>
  <Paragraphs>83</Paragraphs>
  <Slides>41</Slides>
  <Notes>30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41</vt:i4>
      </vt:variant>
    </vt:vector>
  </HeadingPairs>
  <TitlesOfParts>
    <vt:vector size="46" baseType="lpstr">
      <vt:lpstr>Aptos</vt:lpstr>
      <vt:lpstr>Arial</vt:lpstr>
      <vt:lpstr>Calibri</vt:lpstr>
      <vt:lpstr>Calibri Light</vt:lpstr>
      <vt:lpstr>Tema do Office</vt:lpstr>
      <vt:lpstr>Apresentação do PowerPoint</vt:lpstr>
      <vt:lpstr>Objetivos a cumprir para atingir o Perfil de Saída</vt:lpstr>
      <vt:lpstr>Apresentação do PowerPoint</vt:lpstr>
      <vt:lpstr>Apresentação do PowerPoint</vt:lpstr>
      <vt:lpstr>Perante um exercício em que tem que elaborar o desenho 2D, como começar?</vt:lpstr>
      <vt:lpstr>0. Criar uma pasta  e criar o ficheiro que gere tudo. </vt:lpstr>
      <vt:lpstr>Passos a cumprir:</vt:lpstr>
      <vt:lpstr>Passos a cumprir:</vt:lpstr>
      <vt:lpstr>Metodologia para gravar ficheiros: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“Fechar o desenho” – notar a cor das linhas.</vt:lpstr>
      <vt:lpstr>Tópicos mencionados Para verificar se o “desenho está fechado”, verificar os graus de liberdade. Neste caso, desenho está aberto.</vt:lpstr>
      <vt:lpstr>Tópicos mencionados Para verificar se o “desenho está fechado”, verificar os graus de liberdade. Nest caso, desenho está fechado.</vt:lpstr>
      <vt:lpstr>Resultado esperado deste exercício: Elaborar o desenho 2D.</vt:lpstr>
      <vt:lpstr>Como começar? Para conseguir elaborar um desenho 2D, começamos por desenhar linhas “fáceis” de determinar. Por exemplo:</vt:lpstr>
      <vt:lpstr>Como começar? Sempre que desenharmos, “fechar logo o desenho”. Ou seja, eliminar os graus de liberdade. Desta forma, o desenho não se mexe. Por exemplo:</vt:lpstr>
      <vt:lpstr>Na prática, quando nos é apresentado uma peça para desenharmos, a metodologia de trabalho passa por desenhar a peça em “bruto” e só depois otimizámos. </vt:lpstr>
      <vt:lpstr>Tal como mostra no desenho ao lado, os graus de liberdade estão todos eliminados.</vt:lpstr>
      <vt:lpstr>À medida que façamos o desenho 2D, analisamos os graus de liberdade e atribuímos em primeiro lugar relações espaciais e depois cotas.</vt:lpstr>
      <vt:lpstr>Neste caso, terá que ser cota. Contudo, vais verificar que esta cota será temporária. Mais tarde poderemos ajustá-la ou até eliminá-la.</vt:lpstr>
      <vt:lpstr>Colocou-se uma cota de 25 milímetros só para “fechar o desenho”.</vt:lpstr>
      <vt:lpstr>Mais uma linha. Esta linha também não tem referência espacial fácil de determinar. Então atribui-se uma cota.</vt:lpstr>
      <vt:lpstr>Mais uma linha. Esta linha também não tem referência espacial fácil de determinar. Então atribui-se uma cota.</vt:lpstr>
      <vt:lpstr> Cota atribuída. Atenção que esta cota poderá ser ajustada.  A construção de um desenho 2D de raíz é gradual.</vt:lpstr>
      <vt:lpstr> Eis a primeira linha em que podemos fechar o grau de liberdade com uma relação espacial. Vê no desenho ao lado que podes criar uma relação espacial de alinhamento horizontal.</vt:lpstr>
      <vt:lpstr> Relação espacial de alinhamento horizontal.</vt:lpstr>
      <vt:lpstr> Continuamos de forma gradual.</vt:lpstr>
      <vt:lpstr> Continuamos de forma gradual. Mais uma vez, não existe uma relação espacial fácil de determinar, logo coloca-se uma cota. </vt:lpstr>
      <vt:lpstr> Continuamos de forma gradual. Desta vez, conseguimos igualar a linha.</vt:lpstr>
      <vt:lpstr> Continuamos de forma gradual. Desta vez, conseguimos igualar a linha.</vt:lpstr>
      <vt:lpstr> Continuamos de forma gradual. Desta vez, conseguimos igualar a linha.</vt:lpstr>
      <vt:lpstr> De forma gradual, completar todos os dentes, usando relações espaciais.</vt:lpstr>
      <vt:lpstr>Apresentação do PowerPoint</vt:lpstr>
      <vt:lpstr>Dúvidas</vt:lpstr>
      <vt:lpstr>Objetivos a cumprir para atingir o Perfil de Saída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Miguel Barbosa LikeWise Pro</dc:creator>
  <cp:lastModifiedBy>Miguel Barbosa LikeWise Pro</cp:lastModifiedBy>
  <cp:revision>1595</cp:revision>
  <dcterms:created xsi:type="dcterms:W3CDTF">2023-10-03T13:09:22Z</dcterms:created>
  <dcterms:modified xsi:type="dcterms:W3CDTF">2024-03-25T22:43:29Z</dcterms:modified>
</cp:coreProperties>
</file>